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8" r:id="rId4"/>
    <p:sldId id="270" r:id="rId5"/>
    <p:sldId id="268" r:id="rId6"/>
    <p:sldId id="274" r:id="rId7"/>
    <p:sldId id="260" r:id="rId8"/>
    <p:sldId id="261" r:id="rId9"/>
    <p:sldId id="262" r:id="rId10"/>
    <p:sldId id="263" r:id="rId11"/>
    <p:sldId id="264" r:id="rId12"/>
    <p:sldId id="266" r:id="rId13"/>
    <p:sldId id="273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664" autoAdjust="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Полустационар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Социально-бытовые</c:v>
                </c:pt>
                <c:pt idx="1">
                  <c:v>Социально-медицинские</c:v>
                </c:pt>
                <c:pt idx="2">
                  <c:v>Социально-психологические</c:v>
                </c:pt>
                <c:pt idx="3">
                  <c:v>Социально-педагогические</c:v>
                </c:pt>
                <c:pt idx="4">
                  <c:v>Социально-трудовые </c:v>
                </c:pt>
                <c:pt idx="5">
                  <c:v>Коммуникативный потенциал</c:v>
                </c:pt>
                <c:pt idx="6">
                  <c:v>Социально-правовые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8554</c:v>
                </c:pt>
                <c:pt idx="1">
                  <c:v>11378</c:v>
                </c:pt>
                <c:pt idx="2">
                  <c:v>363</c:v>
                </c:pt>
                <c:pt idx="3">
                  <c:v>9597</c:v>
                </c:pt>
                <c:pt idx="4">
                  <c:v>1043</c:v>
                </c:pt>
                <c:pt idx="5">
                  <c:v>2840</c:v>
                </c:pt>
                <c:pt idx="6">
                  <c:v>102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дом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Социально-бытовые</c:v>
                </c:pt>
                <c:pt idx="1">
                  <c:v>Социально-медицинские</c:v>
                </c:pt>
                <c:pt idx="2">
                  <c:v>Социально-психологические</c:v>
                </c:pt>
                <c:pt idx="3">
                  <c:v>Социально-педагогические</c:v>
                </c:pt>
                <c:pt idx="4">
                  <c:v>Социально-трудовые </c:v>
                </c:pt>
                <c:pt idx="5">
                  <c:v>Коммуникативный потенциал</c:v>
                </c:pt>
                <c:pt idx="6">
                  <c:v>Социально-правовые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288</c:v>
                </c:pt>
                <c:pt idx="1">
                  <c:v>293</c:v>
                </c:pt>
                <c:pt idx="2">
                  <c:v>0</c:v>
                </c:pt>
                <c:pt idx="3">
                  <c:v>649</c:v>
                </c:pt>
                <c:pt idx="4">
                  <c:v>0</c:v>
                </c:pt>
                <c:pt idx="5">
                  <c:v>670</c:v>
                </c:pt>
                <c:pt idx="6">
                  <c:v>19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Родители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2025 год</c:v>
                </c:pt>
                <c:pt idx="1">
                  <c:v>2026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11</c:v>
                </c:pt>
              </c:numCache>
            </c:numRef>
          </c:val>
          <c:bubble3D val="1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2025 год</c:v>
                </c:pt>
                <c:pt idx="1">
                  <c:v>2026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</c:v>
                </c:pt>
                <c:pt idx="1">
                  <c:v>11</c:v>
                </c:pt>
              </c:numCache>
            </c:numRef>
          </c:val>
          <c:bubble3D val="1"/>
        </c:ser>
        <c:shape val="cylinder"/>
        <c:axId val="158282112"/>
        <c:axId val="158284416"/>
        <c:axId val="0"/>
      </c:bar3DChart>
      <c:catAx>
        <c:axId val="158282112"/>
        <c:scaling>
          <c:orientation val="minMax"/>
        </c:scaling>
        <c:axPos val="b"/>
        <c:tickLblPos val="nextTo"/>
        <c:crossAx val="158284416"/>
        <c:crosses val="autoZero"/>
        <c:auto val="1"/>
        <c:lblAlgn val="ctr"/>
        <c:lblOffset val="100"/>
      </c:catAx>
      <c:valAx>
        <c:axId val="158284416"/>
        <c:scaling>
          <c:orientation val="minMax"/>
        </c:scaling>
        <c:axPos val="l"/>
        <c:majorGridlines/>
        <c:numFmt formatCode="General" sourceLinked="1"/>
        <c:tickLblPos val="nextTo"/>
        <c:crossAx val="15828211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0.79691</cdr:y>
    </cdr:from>
    <cdr:to>
      <cdr:x>0.08375</cdr:x>
      <cdr:y>0.82243</cdr:y>
    </cdr:to>
    <cdr:sp macro="" textlink="">
      <cdr:nvSpPr>
        <cdr:cNvPr id="2" name="Штриховая стрелка вправо 1"/>
        <cdr:cNvSpPr/>
      </cdr:nvSpPr>
      <cdr:spPr>
        <a:xfrm xmlns:a="http://schemas.openxmlformats.org/drawingml/2006/main" rot="19230700">
          <a:off x="-138354" y="3962288"/>
          <a:ext cx="689211" cy="126880"/>
        </a:xfrm>
        <a:prstGeom xmlns:a="http://schemas.openxmlformats.org/drawingml/2006/main" prst="stripedRightArrow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0.36827</cdr:x>
      <cdr:y>0.31754</cdr:y>
    </cdr:from>
    <cdr:to>
      <cdr:x>0.38376</cdr:x>
      <cdr:y>0.45685</cdr:y>
    </cdr:to>
    <cdr:sp macro="" textlink="">
      <cdr:nvSpPr>
        <cdr:cNvPr id="3" name="Штриховая стрелка вправо 2"/>
        <cdr:cNvSpPr/>
      </cdr:nvSpPr>
      <cdr:spPr>
        <a:xfrm xmlns:a="http://schemas.openxmlformats.org/drawingml/2006/main" rot="18511015">
          <a:off x="2748119" y="1861423"/>
          <a:ext cx="692656" cy="127442"/>
        </a:xfrm>
        <a:prstGeom xmlns:a="http://schemas.openxmlformats.org/drawingml/2006/main" prst="stripedRightArrow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42482-B95F-42FE-B60C-A784099445F3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F5BE7-C469-4994-B8AB-4CDF63A2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F5BE7-C469-4994-B8AB-4CDF63A28BA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F5BE7-C469-4994-B8AB-4CDF63A28BA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26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14422"/>
            <a:ext cx="3171828" cy="3286148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ОБЗОР РАБОТЫ</a:t>
            </a:r>
            <a:r>
              <a:rPr lang="ru-RU" sz="2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ОТДЕЛЕНИЯ СОЦИАЛЬНОГО ОБСЛУЖИВАНИЯ ДЕТЕЙ –ИНВАЛИДОВ за 2025 год</a:t>
            </a:r>
            <a:endParaRPr lang="ru-RU" sz="24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woUbMtx9IOi3C8GTt4Oxn5dS9wcEckkIS97scLVnhuMvrGbtDkGzvrmTM7rncyml-m4P5-ffVkrE8tXrmBno5Rx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95644" y="778164"/>
            <a:ext cx="5348355" cy="607983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142908" y="4714884"/>
            <a:ext cx="4000496" cy="13906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Петрова Юлия Александровна</a:t>
            </a:r>
          </a:p>
          <a:p>
            <a:pPr algn="ctr"/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заведующий отделением социального обслуживания детей - инвалидов ЛОГБУ «</a:t>
            </a:r>
            <a:r>
              <a:rPr lang="ru-RU" b="1" dirty="0" err="1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Сланцевский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СРЦН «Мечта»</a:t>
            </a:r>
            <a:endParaRPr lang="ru-RU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" y="5715016"/>
            <a:ext cx="1142983" cy="1142984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42844" y="142852"/>
            <a:ext cx="8858312" cy="100013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социальной защите населения Ленинградской области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ЛОГБУ «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Сланцевский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социально-реабилитационный центр для несовершеннолетних «Мечта»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мечт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4" y="5786454"/>
            <a:ext cx="928694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E8Xqo4B2GI1PAm22q3kRugCTqtauV0HqZlcJpRS9Dkr0UVlS1FvgKo29JvkAmt56JxD0FEb2jTLCMM6IVU-eBh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3424092"/>
            <a:ext cx="2643206" cy="3433908"/>
          </a:xfrm>
          <a:prstGeom prst="rect">
            <a:avLst/>
          </a:prstGeom>
        </p:spPr>
      </p:pic>
      <p:pic>
        <p:nvPicPr>
          <p:cNvPr id="7" name="Рисунок 6" descr="GO1nIh_qYzBDskbf-LJUpY9s3Dux_XSLSn4dfmZr-8PLsPeht88F14NYk1s9ZKlKaJHsfI8pk7jpPMkUpOJ7-R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0"/>
            <a:ext cx="4714876" cy="62865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000643"/>
            <a:ext cx="1571604" cy="1571605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42910" y="0"/>
            <a:ext cx="8001056" cy="121442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Количество семей, запланированных на получение помощи в рамках деятельности выездной службы ранней помощи детям и их семьям «Домашний консультант»</a:t>
            </a:r>
            <a:endParaRPr lang="ru-RU" sz="2000" b="1" dirty="0"/>
          </a:p>
        </p:txBody>
      </p:sp>
      <p:pic>
        <p:nvPicPr>
          <p:cNvPr id="6" name="Рисунок 5" descr="X0yCsPaJCjKoJ3Iy64AGWMnvorHy-SJWLdnuRu0z20KbwSjOitsFcpU7PaKQz1FHoctTt6O3kETUvd161nRRMDK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3429000"/>
            <a:ext cx="4714876" cy="3638069"/>
          </a:xfrm>
          <a:prstGeom prst="rect">
            <a:avLst/>
          </a:prstGeom>
        </p:spPr>
      </p:pic>
      <p:graphicFrame>
        <p:nvGraphicFramePr>
          <p:cNvPr id="8" name="Диаграмма 7"/>
          <p:cNvGraphicFramePr/>
          <p:nvPr/>
        </p:nvGraphicFramePr>
        <p:xfrm>
          <a:off x="285720" y="1397000"/>
          <a:ext cx="4143404" cy="20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-e8SHQf-YpGob8pCfotxjfZd1WTfGdZWFh5B5uBYYCvU45C9wbL5sxLOl1gqRd5kG6xeknFvhDwuTKvG-dVvHxS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1000108"/>
            <a:ext cx="6500826" cy="487562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57158" y="71414"/>
            <a:ext cx="8429684" cy="107157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Технология социального обслуживания "Пункт проката детского инвентаря "Формула семьи"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1752529292prokat_kolyas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5857892"/>
            <a:ext cx="1797946" cy="1000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286395"/>
            <a:ext cx="1357290" cy="1357291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71407" y="1142984"/>
            <a:ext cx="378621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Право на получение предметов проката имеют: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многодетные семьи с детьми от 0 до 1,5 лет;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семьи в которых родились одновременно двое и более детей, до достижения детьми 1,5-летнего возраста;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семьи, в которых состоящие в браке оба (или один) родителя (или единственный родитель) обучаются по очной форме обучения;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семьи с детьми-инвалидами;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семьи с единственным родителем;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малоимущие семьи, имеющие в своем составе детей в возрасте до 1,5 лет.</a:t>
            </a:r>
          </a:p>
          <a:p>
            <a:endParaRPr lang="ru-RU" dirty="0" smtClean="0">
              <a:solidFill>
                <a:srgbClr val="003399"/>
              </a:solidFill>
            </a:endParaRPr>
          </a:p>
          <a:p>
            <a:endParaRPr lang="ru-RU" dirty="0" smtClean="0">
              <a:solidFill>
                <a:srgbClr val="003399"/>
              </a:solidFill>
            </a:endParaRPr>
          </a:p>
          <a:p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28728" y="5286388"/>
            <a:ext cx="3500462" cy="1428736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вопросам предоставления услуг Пункта проката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можно обратиться по адресу: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Сланцы, ул. Кирова, д. 39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Телефон: 8 921 590 85 45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мечт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72462" y="5929306"/>
            <a:ext cx="928694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gyO2LejVKJULJiVI2JTboH_h_TCdMCb5FVoGFpBeyBxoiOsd-vEQnqYjNQWNV3yAKPmwXBoGBx1Qm81BK06s_uL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796" y="285729"/>
            <a:ext cx="4929204" cy="6572272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4000528" cy="4697427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Право на получение услуги имеют:</a:t>
            </a:r>
          </a:p>
          <a:p>
            <a:pPr algn="ctr">
              <a:buNone/>
            </a:pPr>
            <a:endParaRPr lang="ru-RU" b="1" u="sng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многодетные семьи с детьми от 0 до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3-х лет</a:t>
            </a:r>
            <a:r>
              <a:rPr lang="ru-RU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семьи в которых родились одновременно двое и более детей, до достижения детьми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3-х летнего возраста</a:t>
            </a:r>
            <a:r>
              <a:rPr lang="ru-RU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семьи, в которых состоящие в браке оба (или один) родителя (или единственный родитель) обучаются по очной форме обучения;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семьи с детьми-инвалидами, имеющие в своем составе детей в возрасте до 3-х лет;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семьи с единственным родителем.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71414"/>
            <a:ext cx="8215370" cy="114300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Обеспечение кратковременного присмотра за детьми в возрасте до 3-х лет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5572115"/>
            <a:ext cx="1285884" cy="1285885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571604" y="5572140"/>
            <a:ext cx="23574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условии регистрации рождений в уполномоченных органах на территории Ленинградской области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29322" y="6072206"/>
            <a:ext cx="3071834" cy="6429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 УЧЕТА КРИТЕРИЯ НУЖДАЕМОСТИ ПО ДОХОДАМ 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НЯНЯ 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3866" y="1214422"/>
            <a:ext cx="9197866" cy="5246516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СОЦИАЛЬНАЯ УСЛУГА ПО ОБЕСПЕЧЕНИЮ КРАТКОВРЕМЕННОГО ПРИСМОТРА ЗА ДЕТЬМИ В ВОЗРАСТЕ ДО 3 ЛЕТ НА ДОМУ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6248" y="6286520"/>
            <a:ext cx="3429024" cy="5000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БЕСПЛАТНО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" y="5715016"/>
            <a:ext cx="1142983" cy="1142984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6" name="Рисунок 5" descr="мечт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5306" y="5572140"/>
            <a:ext cx="928694" cy="92869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creenshot_20250923_153917_com_vkontakte_android_MainActiv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22" y="1015646"/>
            <a:ext cx="3214678" cy="57301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857760"/>
            <a:ext cx="1357290" cy="1357291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42844" y="214290"/>
            <a:ext cx="5786478" cy="107157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ГРУППА В СОЦИАЛЬНОЙ СЕТИ ВКОНТАКТЕ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428604"/>
            <a:ext cx="30753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https://vk.com/club219611467?from=groups</a:t>
            </a:r>
            <a:endParaRPr lang="ru-RU" sz="12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643050"/>
            <a:ext cx="58854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3399"/>
                </a:solidFill>
              </a:rPr>
              <a:t> </a:t>
            </a:r>
            <a:r>
              <a:rPr lang="ru-RU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Информация о работе отделения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Анонсы мероприятий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Ответы на вопросы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Фото и видео отчеты о состоявшихся мероприятиях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Полезные советы, </a:t>
            </a:r>
          </a:p>
          <a:p>
            <a:r>
              <a:rPr lang="ru-RU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педагогические находки</a:t>
            </a:r>
            <a:endParaRPr lang="ru-RU" sz="20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71604" y="5286388"/>
            <a:ext cx="3929090" cy="1500198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Сланцы,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ул. Декабристов, дом 5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тел., факс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 (81374) 43-287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-mal: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detimechta@mail.ru</a:t>
            </a:r>
            <a:endParaRPr lang="ru-RU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https://csomechta.47social.ru</a:t>
            </a:r>
            <a:r>
              <a:rPr lang="en-US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Screenshot_20250923_155024_com_vkontakte_android_MainActivit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3857628"/>
            <a:ext cx="1227434" cy="1350178"/>
          </a:xfrm>
          <a:prstGeom prst="rect">
            <a:avLst/>
          </a:prstGeom>
        </p:spPr>
      </p:pic>
      <p:pic>
        <p:nvPicPr>
          <p:cNvPr id="12" name="Рисунок 11" descr="Screenshot_20250924_111141_com_vkontakte_android_MainActivity_edit_6146904486707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28794" y="3857628"/>
            <a:ext cx="1222106" cy="1368880"/>
          </a:xfrm>
          <a:prstGeom prst="rect">
            <a:avLst/>
          </a:prstGeom>
        </p:spPr>
      </p:pic>
      <p:pic>
        <p:nvPicPr>
          <p:cNvPr id="13" name="Рисунок 12" descr="мечт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1428736"/>
            <a:ext cx="1214446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01122" cy="928694"/>
          </a:xfrm>
        </p:spPr>
        <p:txBody>
          <a:bodyPr>
            <a:normAutofit/>
          </a:bodyPr>
          <a:lstStyle/>
          <a:p>
            <a:pPr algn="ctr"/>
            <a:r>
              <a:rPr 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максимально полной и своевременной адаптации к жизни в обществе и семье детей- инвалидов, подготовка данной категории детей к обучению и труду.</a:t>
            </a:r>
            <a:endParaRPr lang="ru-RU" sz="1800" b="1" dirty="0">
              <a:solidFill>
                <a:srgbClr val="003399"/>
              </a:solidFill>
            </a:endParaRPr>
          </a:p>
        </p:txBody>
      </p:sp>
      <p:pic>
        <p:nvPicPr>
          <p:cNvPr id="9" name="Содержимое 8" descr="98mw5xphyf675WFiKhngcNy_gzT2lhPSBoFfmWJ4hgeK8yFVyOE5EfwYEIeIq19GQr-QlkfZ6NE_2MsuFIm1XQ0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25103" y="2428868"/>
            <a:ext cx="8235094" cy="3786214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214942" y="1285860"/>
            <a:ext cx="3500470" cy="1143008"/>
          </a:xfrm>
        </p:spPr>
        <p:txBody>
          <a:bodyPr>
            <a:normAutofit fontScale="92500"/>
          </a:bodyPr>
          <a:lstStyle/>
          <a:p>
            <a:pPr marL="342900" indent="-342900"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Целевая категория: 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дети-инвалиды от рождения  до 18 лет.</a:t>
            </a:r>
            <a:r>
              <a:rPr lang="ru-RU" sz="16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Семьи, воспитывающие детей-инвалидов от  рождения до 18 лет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6072206"/>
            <a:ext cx="7858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оказываются бесплатно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2396" y="4357694"/>
            <a:ext cx="1785949" cy="178595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786314" y="2428868"/>
            <a:ext cx="4357686" cy="1214446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defRPr/>
            </a:pPr>
            <a:r>
              <a:rPr lang="ru-RU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оказания услуг: </a:t>
            </a:r>
          </a:p>
          <a:p>
            <a:pPr marL="342900" indent="-342900"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полустационарная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форма обслуживания;</a:t>
            </a:r>
          </a:p>
          <a:p>
            <a:pPr marL="342900" indent="-342900"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полустационарная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с краткосрочным пребыванием;</a:t>
            </a:r>
          </a:p>
          <a:p>
            <a:pPr marL="342900" indent="-342900"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форма социального обслуживания на дом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071546"/>
            <a:ext cx="5000628" cy="150019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работы: </a:t>
            </a:r>
            <a:endParaRPr lang="ru-RU" b="1" i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Комплексная реабилитация детей-инвалидов.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Помощь семьям, воспитывающим детей-инвалидов, в адаптации ребенка в социальной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среде и интеграции в общество.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мечт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6286496"/>
            <a:ext cx="571504" cy="571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3786214" cy="468632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50000"/>
              </a:lnSpc>
              <a:buNone/>
              <a:defRPr/>
            </a:pPr>
            <a:r>
              <a:rPr lang="ru-RU" sz="5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5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56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году социальное обслуживание  в </a:t>
            </a:r>
            <a:r>
              <a:rPr lang="ru-RU" sz="5600" b="1" dirty="0" err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полустационарной</a:t>
            </a:r>
            <a:r>
              <a:rPr lang="ru-RU" sz="56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форме </a:t>
            </a:r>
            <a:r>
              <a:rPr lang="ru-RU" sz="5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получил 43 </a:t>
            </a:r>
            <a:r>
              <a:rPr lang="ru-RU" sz="5600" b="1" dirty="0" err="1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ребенока-инвалида</a:t>
            </a:r>
            <a:r>
              <a:rPr lang="ru-RU" sz="5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из них: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3 до 7 лет – </a:t>
            </a: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до 13 лет – </a:t>
            </a: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от 14 до 18 лет – </a:t>
            </a: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ru-RU" sz="5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 форме социального обслуживания на дому 5 детей - инвалидов из них: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от 3 до 7 лет – </a:t>
            </a: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от 8 до 13 лет – </a:t>
            </a: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</a:p>
          <a:p>
            <a:pPr algn="ctr">
              <a:lnSpc>
                <a:spcPct val="150000"/>
              </a:lnSpc>
              <a:buNone/>
              <a:defRPr/>
            </a:pP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от 14 до 18 лет – </a:t>
            </a: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4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  <a:defRPr/>
            </a:pPr>
            <a:r>
              <a:rPr lang="en-US" sz="4400" b="1" i="1" dirty="0" smtClean="0">
                <a:solidFill>
                  <a:srgbClr val="003399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Таблица отражает распределение детей по возрасту и формам обслуживания, с преобладанием подростков в полустационарной форме.
Преимущественно подростки получают полустационарное обслуживание, что указывает на важность продолжительной </a:t>
            </a:r>
            <a:r>
              <a:rPr lang="en-US" sz="4400" b="1" i="1" dirty="0" smtClean="0">
                <a:solidFill>
                  <a:srgbClr val="003399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поддержки в этом </a:t>
            </a:r>
            <a:r>
              <a:rPr lang="en-US" sz="4400" b="1" i="1" dirty="0" smtClean="0">
                <a:solidFill>
                  <a:srgbClr val="003399"/>
                </a:solidFill>
                <a:latin typeface="Times New Roman" pitchFamily="18" charset="0"/>
                <a:ea typeface="Arial" pitchFamily="34" charset="-122"/>
                <a:cs typeface="Times New Roman" pitchFamily="18" charset="0"/>
              </a:rPr>
              <a:t>возрасте</a:t>
            </a:r>
            <a:endParaRPr lang="ru-RU" sz="4400" b="1" i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357166"/>
            <a:ext cx="8001056" cy="107157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СТАТИСТИЧЕСКИЕ ДАННЫЕ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2907" y="5929304"/>
            <a:ext cx="928694" cy="928695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6" name="Рисунок 5" descr="ZbffpJcuzEuJSqPU7ujPfrt2llvDu-3PNd3nBTbQYOSytWpJ-uB2Hb_UwyAhgue8zsyOtwwKMpQpkFshswWUFlR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562" y="1571612"/>
            <a:ext cx="4861594" cy="5143536"/>
          </a:xfrm>
          <a:prstGeom prst="rect">
            <a:avLst/>
          </a:prstGeom>
        </p:spPr>
      </p:pic>
      <p:pic>
        <p:nvPicPr>
          <p:cNvPr id="7" name="Рисунок 6" descr="мечт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72" y="5857892"/>
            <a:ext cx="857256" cy="857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9288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4" name="Содержимое 13" descr="OzrH8hYB0YU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0412" y="1000108"/>
            <a:ext cx="8045610" cy="321471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500034" y="4214818"/>
            <a:ext cx="2357454" cy="642942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Социально-медицинские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868" y="4143380"/>
            <a:ext cx="2214578" cy="714380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Социально-бытовые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4143380"/>
            <a:ext cx="2071702" cy="714380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Социально-педагогические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5000636"/>
            <a:ext cx="2357454" cy="642942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Социально-правовые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71868" y="5000636"/>
            <a:ext cx="2214578" cy="642942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Социально-психологические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72264" y="5000636"/>
            <a:ext cx="2071702" cy="642942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Социально-трудовые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71538" y="5786454"/>
            <a:ext cx="7000924" cy="857256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Услуги в целях повышения коммуникативного потенциала получателей социальных услуг, имеющих ограничения жизнедеятельности, в том числе детей-инвалидов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470" y="5786454"/>
            <a:ext cx="928669" cy="928670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00034" y="357166"/>
            <a:ext cx="8143932" cy="114300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ВИДЫ СОЦИАЛЬНЫХ УСЛУГ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мечт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5338" y="5857892"/>
            <a:ext cx="785818" cy="78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1500174"/>
          <a:ext cx="8229600" cy="4972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СТАТИСТИЧЕСКИЕ ДАННЫЕ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8926" y="3857628"/>
            <a:ext cx="627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Дом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857892"/>
            <a:ext cx="1724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Полустационар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" y="6143642"/>
            <a:ext cx="714356" cy="714357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9" name="Рисунок 8" descr="мечт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01024" y="6000768"/>
            <a:ext cx="714380" cy="7143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928670"/>
            <a:ext cx="2786082" cy="3714776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ДОПОЛНИТЕЛЬНОЕ ОБРАЗОВАНИЕ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4071942"/>
            <a:ext cx="3646279" cy="2532455"/>
          </a:xfrm>
          <a:prstGeom prst="rect">
            <a:avLst/>
          </a:prstGeom>
        </p:spPr>
      </p:pic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19" y="4071942"/>
            <a:ext cx="5505067" cy="2528890"/>
          </a:xfrm>
          <a:prstGeom prst="rect">
            <a:avLst/>
          </a:prstGeom>
        </p:spPr>
      </p:pic>
      <p:pic>
        <p:nvPicPr>
          <p:cNvPr id="8" name="Рисунок 7" descr="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72" y="946530"/>
            <a:ext cx="4095777" cy="3071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8" y="5715016"/>
            <a:ext cx="1142983" cy="1142984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10" name="Рисунок 9" descr="мечт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86776" y="5929330"/>
            <a:ext cx="714412" cy="7144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Содержимое 8" descr="izobrazhenie_viber_2022-12-05_11-39-17-86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357166"/>
            <a:ext cx="8215370" cy="5482891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428596" y="285728"/>
            <a:ext cx="8286808" cy="114300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УСЛУГ ДЕТЯМ-ИНВАЛИДАМ В ФОРМЕ СОЦИАЛЬНОГО ОБСЛУЖИВАНИЯ НА ДОМУ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4500570"/>
            <a:ext cx="8358246" cy="1571636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90488" algn="l"/>
              </a:tabLs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Кратковременный присмотр за ребенком, прогулка, коррекционно-развивающие занятия, массаж, консультирование, обучении ребенка навыкам самообслуживания, поведения в быту, общения, помощь родителям в оформлении документов, в получении юридических услуг.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" y="6000766"/>
            <a:ext cx="857232" cy="857233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643042" y="6286520"/>
            <a:ext cx="5929354" cy="42862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 2025 ГОД ОКАЗАНО 1919 УСЛУГ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мечт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3900" y="6143644"/>
            <a:ext cx="642942" cy="571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636"/>
            <a:ext cx="8229600" cy="135732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altLang="ru-RU" sz="2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Диагностическое обследование ребенка, занятия с педагогом-психологом, учителем-дефектологом,  массаж, лечебная физкультура, консультации, тренинги.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285728"/>
            <a:ext cx="8429684" cy="128588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ОРГАНИЗАЦИЯ И ПРЕДОСТАВЛЕНИЕ УСЛУГ РАННЕЙ ПОМОЩИ ДЕТЯМ В ВОЗРАСТЕ ОТ 0-3 ЛЕТ, ПРОЖИВАЮЩИМ НА ТЕРРИТОРИИ ЛЕНИНГРАДСКОЙ ОБЛАСТИ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Screenshot_20250915_165429_com_hihonor_photos_SlotAlbumActiv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71677"/>
            <a:ext cx="4714845" cy="2648171"/>
          </a:xfrm>
          <a:prstGeom prst="rect">
            <a:avLst/>
          </a:prstGeom>
        </p:spPr>
      </p:pic>
      <p:pic>
        <p:nvPicPr>
          <p:cNvPr id="6" name="Рисунок 5" descr="Screenshot_20250915_1651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359" y="2071678"/>
            <a:ext cx="4858641" cy="26432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8" y="5715016"/>
            <a:ext cx="1142983" cy="1142984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928926" y="6215082"/>
            <a:ext cx="3429024" cy="5000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БЕСПЛАТНО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мечт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29586" y="5786454"/>
            <a:ext cx="928694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142852"/>
            <a:ext cx="8286808" cy="135732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«Создание выездной службы ранней помощи «Домашний консультант»</a:t>
            </a:r>
            <a:endParaRPr lang="ru-RU" sz="3600" b="1" dirty="0" smtClean="0"/>
          </a:p>
        </p:txBody>
      </p:sp>
      <p:pic>
        <p:nvPicPr>
          <p:cNvPr id="5" name="Picture 2" descr="C:\Users\admin\Downloads\Y6mXm6y_TEk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16" y="1571612"/>
            <a:ext cx="2000264" cy="20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" y="5715016"/>
            <a:ext cx="1142983" cy="1142984"/>
          </a:xfrm>
          <a:prstGeom prst="rect">
            <a:avLst/>
          </a:prstGeom>
          <a:effectLst>
            <a:outerShdw blurRad="127000" dist="889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785918" y="1714488"/>
            <a:ext cx="4572032" cy="642942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endParaRPr lang="ru-RU" sz="4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09F605A6-5FD6-46EB-9BA2-2C53BCD92321}"/>
              </a:ext>
            </a:extLst>
          </p:cNvPr>
          <p:cNvSpPr/>
          <p:nvPr/>
        </p:nvSpPr>
        <p:spPr>
          <a:xfrm>
            <a:off x="142844" y="2571744"/>
            <a:ext cx="2643206" cy="2937104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оздание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пункта проката игрового и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реабилитацион-ного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оборудования «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Добротека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AB4D6B27-1F84-4F0A-BC16-FA2220618B28}"/>
              </a:ext>
            </a:extLst>
          </p:cNvPr>
          <p:cNvSpPr/>
          <p:nvPr/>
        </p:nvSpPr>
        <p:spPr>
          <a:xfrm>
            <a:off x="5929322" y="3500438"/>
            <a:ext cx="2571768" cy="247378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Выездной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игротерапевти-ческий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кабинет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DE02F95-F773-49D8-A864-31044D32EA86}"/>
              </a:ext>
            </a:extLst>
          </p:cNvPr>
          <p:cNvSpPr/>
          <p:nvPr/>
        </p:nvSpPr>
        <p:spPr>
          <a:xfrm>
            <a:off x="3000364" y="2857496"/>
            <a:ext cx="2714644" cy="2978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Дистанционное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консультирова-ние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родителей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2531C2C1-51E4-446E-B533-1B43F1B040C0}"/>
              </a:ext>
            </a:extLst>
          </p:cNvPr>
          <p:cNvSpPr/>
          <p:nvPr/>
        </p:nvSpPr>
        <p:spPr>
          <a:xfrm>
            <a:off x="1071538" y="5643579"/>
            <a:ext cx="785818" cy="64294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5059037A-D396-43CD-AC4B-77FC76AB0679}"/>
              </a:ext>
            </a:extLst>
          </p:cNvPr>
          <p:cNvSpPr/>
          <p:nvPr/>
        </p:nvSpPr>
        <p:spPr>
          <a:xfrm>
            <a:off x="3929058" y="6000768"/>
            <a:ext cx="785817" cy="64294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09DCFA36-00C6-4026-80B4-0392707CC335}"/>
              </a:ext>
            </a:extLst>
          </p:cNvPr>
          <p:cNvSpPr/>
          <p:nvPr/>
        </p:nvSpPr>
        <p:spPr>
          <a:xfrm>
            <a:off x="6858017" y="6124575"/>
            <a:ext cx="714380" cy="59057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5" name="Рисунок 14" descr="мечт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5338" y="6000768"/>
            <a:ext cx="785818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</TotalTime>
  <Words>727</Words>
  <PresentationFormat>Экран (4:3)</PresentationFormat>
  <Paragraphs>92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ОБЗОР РАБОТЫ  ОТДЕЛЕНИЯ СОЦИАЛЬНОГО ОБСЛУЖИВАНИЯ ДЕТЕЙ –ИНВАЛИДОВ за 2025 год</vt:lpstr>
      <vt:lpstr>Цель: обеспечение максимально полной и своевременной адаптации к жизни в обществе и семье детей- инвалидов, подготовка данной категории детей к обучению и труду.</vt:lpstr>
      <vt:lpstr>Слайд 3</vt:lpstr>
      <vt:lpstr> </vt:lpstr>
      <vt:lpstr>СТАТИСТИЧЕСКИЕ ДАННЫЕ</vt:lpstr>
      <vt:lpstr>ДОПОЛНИТЕЛЬНОЕ ОБРАЗОВАНИЕ</vt:lpstr>
      <vt:lpstr>Слайд 7</vt:lpstr>
      <vt:lpstr>Слайд 8</vt:lpstr>
      <vt:lpstr>Слайд 9</vt:lpstr>
      <vt:lpstr>Слайд 10</vt:lpstr>
      <vt:lpstr>Слайд 11</vt:lpstr>
      <vt:lpstr>Слайд 12</vt:lpstr>
      <vt:lpstr>СОЦИАЛЬНАЯ УСЛУГА ПО ОБЕСПЕЧЕНИЮ КРАТКОВРЕМЕННОГО ПРИСМОТРА ЗА ДЕТЬМИ В ВОЗРАСТЕ ДО 3 ЛЕТ НА ДОМУ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ПОКАЗАТЕЛИ ЗА 2025 ГОД  ОТДЕЛЕНИЯ СОЦИАЛЬНОГО ОБСЛУЖИВАНИЯ ДЕТЕЙ -ИНВАЛИДОВ</dc:title>
  <dc:creator>Юлия Александровна</dc:creator>
  <cp:lastModifiedBy>Людмила Николаевна</cp:lastModifiedBy>
  <cp:revision>108</cp:revision>
  <dcterms:created xsi:type="dcterms:W3CDTF">2025-09-15T10:50:25Z</dcterms:created>
  <dcterms:modified xsi:type="dcterms:W3CDTF">2026-02-19T08:00:29Z</dcterms:modified>
</cp:coreProperties>
</file>