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notesMasterIdLst>
    <p:notesMasterId r:id="rId21"/>
  </p:notesMasterIdLst>
  <p:sldIdLst>
    <p:sldId id="260" r:id="rId2"/>
    <p:sldId id="259" r:id="rId3"/>
    <p:sldId id="280" r:id="rId4"/>
    <p:sldId id="320" r:id="rId5"/>
    <p:sldId id="319" r:id="rId6"/>
    <p:sldId id="321" r:id="rId7"/>
    <p:sldId id="322" r:id="rId8"/>
    <p:sldId id="281" r:id="rId9"/>
    <p:sldId id="329" r:id="rId10"/>
    <p:sldId id="330" r:id="rId11"/>
    <p:sldId id="331" r:id="rId12"/>
    <p:sldId id="332" r:id="rId13"/>
    <p:sldId id="306" r:id="rId14"/>
    <p:sldId id="323" r:id="rId15"/>
    <p:sldId id="324" r:id="rId16"/>
    <p:sldId id="325" r:id="rId17"/>
    <p:sldId id="326" r:id="rId18"/>
    <p:sldId id="327" r:id="rId19"/>
    <p:sldId id="31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4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Несовершеннолетние</c:v>
                </c:pt>
              </c:strCache>
            </c:strRef>
          </c:tx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rgbClr val="C0000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/>
                      <a:t>2021г.; </a:t>
                    </a:r>
                    <a:r>
                      <a:rPr lang="ru-RU" smtClean="0"/>
                      <a:t>92</a:t>
                    </a:r>
                    <a:endParaRPr lang="ru-RU"/>
                  </a:p>
                </c:rich>
              </c:tx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Лист1!$A$2:$A$4</c:f>
              <c:strCache>
                <c:ptCount val="3"/>
                <c:pt idx="0">
                  <c:v>2021г.</c:v>
                </c:pt>
                <c:pt idx="1">
                  <c:v>2022г.</c:v>
                </c:pt>
                <c:pt idx="2">
                  <c:v>2023г.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92</c:v>
                </c:pt>
                <c:pt idx="1">
                  <c:v>91</c:v>
                </c:pt>
                <c:pt idx="2">
                  <c:v>80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Социальные услуги</c:v>
                </c:pt>
              </c:strCache>
            </c:strRef>
          </c:tx>
          <c:dPt>
            <c:idx val="0"/>
            <c:spPr>
              <a:solidFill>
                <a:srgbClr val="FFFF0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/>
                      <a:t>2021г.; </a:t>
                    </a:r>
                    <a:r>
                      <a:rPr lang="ru-RU" dirty="0" smtClean="0"/>
                      <a:t>43888</a:t>
                    </a:r>
                    <a:endParaRPr lang="ru-RU" dirty="0"/>
                  </a:p>
                </c:rich>
              </c:tx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Лист1!$A$2:$A$4</c:f>
              <c:strCache>
                <c:ptCount val="3"/>
                <c:pt idx="0">
                  <c:v>2021г.</c:v>
                </c:pt>
                <c:pt idx="1">
                  <c:v>2022г.</c:v>
                </c:pt>
                <c:pt idx="2">
                  <c:v>2023г.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43888</c:v>
                </c:pt>
                <c:pt idx="1">
                  <c:v>48458</c:v>
                </c:pt>
                <c:pt idx="2">
                  <c:v>76060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Несовершеннолетние</c:v>
                </c:pt>
              </c:strCache>
            </c:strRef>
          </c:tx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FFFF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/>
                      <a:t>2021г</a:t>
                    </a:r>
                    <a:r>
                      <a:rPr lang="ru-RU"/>
                      <a:t>.; </a:t>
                    </a:r>
                    <a:r>
                      <a:rPr lang="ru-RU" smtClean="0"/>
                      <a:t>42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/>
                      <a:t>2022г</a:t>
                    </a:r>
                    <a:r>
                      <a:rPr lang="ru-RU"/>
                      <a:t>.; </a:t>
                    </a:r>
                    <a:r>
                      <a:rPr lang="ru-RU" smtClean="0"/>
                      <a:t>34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/>
                      <a:t>2023г</a:t>
                    </a:r>
                    <a:r>
                      <a:rPr lang="ru-RU"/>
                      <a:t>.; </a:t>
                    </a:r>
                    <a:r>
                      <a:rPr lang="ru-RU" smtClean="0"/>
                      <a:t>30</a:t>
                    </a:r>
                    <a:endParaRPr lang="ru-RU" dirty="0"/>
                  </a:p>
                </c:rich>
              </c:tx>
              <c:showVal val="1"/>
              <c:showCatName val="1"/>
            </c:dLbl>
            <c:showVal val="1"/>
            <c:showCatName val="1"/>
          </c:dLbls>
          <c:cat>
            <c:strRef>
              <c:f>Лист1!$A$2:$A$4</c:f>
              <c:strCache>
                <c:ptCount val="3"/>
                <c:pt idx="0">
                  <c:v>2021г.</c:v>
                </c:pt>
                <c:pt idx="1">
                  <c:v>2022г.</c:v>
                </c:pt>
                <c:pt idx="2">
                  <c:v>2023г.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92</c:v>
                </c:pt>
                <c:pt idx="1">
                  <c:v>91</c:v>
                </c:pt>
                <c:pt idx="2">
                  <c:v>80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Несовершеннолетние</c:v>
                </c:pt>
              </c:strCache>
            </c:strRef>
          </c:tx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/>
                      <a:t>2021г.; </a:t>
                    </a:r>
                    <a:r>
                      <a:rPr lang="ru-RU" dirty="0" smtClean="0"/>
                      <a:t>999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/>
                      <a:t>2022г.; </a:t>
                    </a:r>
                    <a:r>
                      <a:rPr lang="ru-RU" dirty="0" smtClean="0"/>
                      <a:t>565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/>
                      <a:t>2023г.; </a:t>
                    </a:r>
                    <a:r>
                      <a:rPr lang="ru-RU" dirty="0" smtClean="0"/>
                      <a:t>1770</a:t>
                    </a:r>
                    <a:endParaRPr lang="ru-RU" dirty="0"/>
                  </a:p>
                </c:rich>
              </c:tx>
              <c:showVal val="1"/>
              <c:showCatName val="1"/>
            </c:dLbl>
            <c:showVal val="1"/>
            <c:showCatName val="1"/>
          </c:dLbls>
          <c:cat>
            <c:strRef>
              <c:f>Лист1!$A$2:$A$4</c:f>
              <c:strCache>
                <c:ptCount val="3"/>
                <c:pt idx="0">
                  <c:v>2021г.</c:v>
                </c:pt>
                <c:pt idx="1">
                  <c:v>2022г.</c:v>
                </c:pt>
                <c:pt idx="2">
                  <c:v>2023г.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999</c:v>
                </c:pt>
                <c:pt idx="1">
                  <c:v>565</c:v>
                </c:pt>
                <c:pt idx="2">
                  <c:v>1770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Критерии</a:t>
            </a:r>
            <a:r>
              <a:rPr lang="ru-RU" baseline="0" dirty="0" smtClean="0"/>
              <a:t> признания нуждаемости</a:t>
            </a:r>
            <a:endParaRPr lang="ru-RU" dirty="0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2021г.</c:v>
                </c:pt>
              </c:strCache>
            </c:strRef>
          </c:tx>
          <c:spPr>
            <a:solidFill>
              <a:srgbClr val="FFFF00"/>
            </a:solidFill>
          </c:spPr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социальная адаптация</c:v>
                </c:pt>
                <c:pt idx="1">
                  <c:v>внутрисемейный конфликт</c:v>
                </c:pt>
                <c:pt idx="2">
                  <c:v>отсутствие работы</c:v>
                </c:pt>
                <c:pt idx="3">
                  <c:v>отсутствие обесп.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69</c:v>
                </c:pt>
                <c:pt idx="1">
                  <c:v>9</c:v>
                </c:pt>
                <c:pt idx="2">
                  <c:v>4</c:v>
                </c:pt>
                <c:pt idx="3">
                  <c:v>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2022г.</c:v>
                </c:pt>
              </c:strCache>
            </c:strRef>
          </c:tx>
          <c:spPr>
            <a:solidFill>
              <a:srgbClr val="92D050"/>
            </a:solidFill>
          </c:spPr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социальная адаптация</c:v>
                </c:pt>
                <c:pt idx="1">
                  <c:v>внутрисемейный конфликт</c:v>
                </c:pt>
                <c:pt idx="2">
                  <c:v>отсутствие работы</c:v>
                </c:pt>
                <c:pt idx="3">
                  <c:v>отсутствие обесп.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55</c:v>
                </c:pt>
                <c:pt idx="1">
                  <c:v>23</c:v>
                </c:pt>
                <c:pt idx="2">
                  <c:v>13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2023г.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социальная адаптация</c:v>
                </c:pt>
                <c:pt idx="1">
                  <c:v>внутрисемейный конфликт</c:v>
                </c:pt>
                <c:pt idx="2">
                  <c:v>отсутствие работы</c:v>
                </c:pt>
                <c:pt idx="3">
                  <c:v>отсутствие обесп.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57</c:v>
                </c:pt>
                <c:pt idx="1">
                  <c:v>15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</c:ser>
        <c:dLbls>
          <c:showVal val="1"/>
        </c:dLbls>
        <c:shape val="cylinder"/>
        <c:axId val="160679040"/>
        <c:axId val="160680576"/>
        <c:axId val="0"/>
      </c:bar3DChart>
      <c:catAx>
        <c:axId val="160679040"/>
        <c:scaling>
          <c:orientation val="minMax"/>
        </c:scaling>
        <c:axPos val="b"/>
        <c:majorTickMark val="none"/>
        <c:tickLblPos val="nextTo"/>
        <c:crossAx val="160680576"/>
        <c:crosses val="autoZero"/>
        <c:auto val="1"/>
        <c:lblAlgn val="ctr"/>
        <c:lblOffset val="100"/>
      </c:catAx>
      <c:valAx>
        <c:axId val="160680576"/>
        <c:scaling>
          <c:orientation val="minMax"/>
        </c:scaling>
        <c:delete val="1"/>
        <c:axPos val="l"/>
        <c:numFmt formatCode="General" sourceLinked="1"/>
        <c:tickLblPos val="nextTo"/>
        <c:crossAx val="160679040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7251A-2B7F-47A7-96AC-DC61FEFE35EF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DF574-1E9A-4570-B0FC-7FB78E4A28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6712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0016" y="1458098"/>
            <a:ext cx="1129128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2060"/>
              </a:buClr>
              <a:buSzPts val="4400"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ОТЧЕТ РАБОТЫ</a:t>
            </a:r>
          </a:p>
          <a:p>
            <a:pPr lvl="0" algn="ctr">
              <a:buClr>
                <a:srgbClr val="002060"/>
              </a:buClr>
              <a:buSzPts val="4400"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ДНЕВНОГО ОТДЕЛЕНИЯ ЗА 2023 г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.</a:t>
            </a:r>
            <a:endParaRPr lang="ru-RU" sz="2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>
              <a:buClr>
                <a:srgbClr val="002060"/>
              </a:buClr>
              <a:buSzPts val="4400"/>
            </a:pPr>
            <a:endParaRPr lang="ru-RU" sz="2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>
              <a:buClr>
                <a:srgbClr val="002060"/>
              </a:buClr>
              <a:buSzPts val="4400"/>
            </a:pPr>
            <a:endParaRPr lang="ru-RU" sz="2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>
              <a:buClr>
                <a:srgbClr val="002060"/>
              </a:buClr>
              <a:buSzPts val="4400"/>
            </a:pPr>
            <a:endParaRPr lang="ru-RU" sz="2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>
              <a:buClr>
                <a:srgbClr val="002060"/>
              </a:buClr>
              <a:buSzPts val="4400"/>
            </a:pPr>
            <a:endParaRPr lang="ru-RU" sz="2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>
              <a:buClr>
                <a:srgbClr val="002060"/>
              </a:buClr>
              <a:buSzPts val="4400"/>
            </a:pPr>
            <a:endParaRPr lang="ru-RU" sz="2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5792" y="122326"/>
            <a:ext cx="106888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ЛОГБУ «Сланцевский СРЦН «Мечта»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социального обслуживания несовершеннолетних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семей с детьми в полустационарной форме</a:t>
            </a:r>
          </a:p>
          <a:p>
            <a:pPr algn="ctr"/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4qmvnCxX9G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25578" y="2729105"/>
            <a:ext cx="6474941" cy="37787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358485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3" descr="8mBHaYUQy3g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092" y="265413"/>
            <a:ext cx="3847070" cy="2733160"/>
          </a:xfrm>
        </p:spPr>
      </p:pic>
      <p:pic>
        <p:nvPicPr>
          <p:cNvPr id="6" name="Содержимое 5" descr="Xbas1RimB-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55074" y="254109"/>
            <a:ext cx="3729682" cy="2797262"/>
          </a:xfrm>
          <a:prstGeom prst="rect">
            <a:avLst/>
          </a:prstGeom>
        </p:spPr>
      </p:pic>
      <p:pic>
        <p:nvPicPr>
          <p:cNvPr id="7" name="Содержимое 5" descr="aLOzLGGA17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5670" y="147017"/>
            <a:ext cx="3977816" cy="2983362"/>
          </a:xfrm>
          <a:prstGeom prst="rect">
            <a:avLst/>
          </a:prstGeom>
        </p:spPr>
      </p:pic>
      <p:pic>
        <p:nvPicPr>
          <p:cNvPr id="8" name="Содержимое 4" descr="tt8W1II73P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391292">
            <a:off x="1070919" y="3245707"/>
            <a:ext cx="4110681" cy="3257753"/>
          </a:xfrm>
          <a:prstGeom prst="rect">
            <a:avLst/>
          </a:prstGeom>
        </p:spPr>
      </p:pic>
      <p:pic>
        <p:nvPicPr>
          <p:cNvPr id="9" name="Содержимое 5" descr="TxC3ovPj5-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53724">
            <a:off x="6293710" y="3358978"/>
            <a:ext cx="4497174" cy="3173627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Содержимое 9" descr="zR7ACQBa81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43849" y="3196282"/>
            <a:ext cx="2669747" cy="3369276"/>
          </a:xfrm>
        </p:spPr>
      </p:pic>
      <p:pic>
        <p:nvPicPr>
          <p:cNvPr id="5" name="Содержимое 5" descr="TDLRDOU93Qw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88324" y="161667"/>
            <a:ext cx="3885514" cy="2914136"/>
          </a:xfrm>
        </p:spPr>
      </p:pic>
      <p:pic>
        <p:nvPicPr>
          <p:cNvPr id="6" name="Содержимое 5" descr="VGCkhsqinH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131" y="122303"/>
            <a:ext cx="3813059" cy="2859794"/>
          </a:xfrm>
          <a:prstGeom prst="rect">
            <a:avLst/>
          </a:prstGeom>
        </p:spPr>
      </p:pic>
      <p:pic>
        <p:nvPicPr>
          <p:cNvPr id="7" name="Содержимое 5" descr="SJ3GC445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20216" y="154343"/>
            <a:ext cx="3741938" cy="2806453"/>
          </a:xfrm>
          <a:prstGeom prst="rect">
            <a:avLst/>
          </a:prstGeom>
        </p:spPr>
      </p:pic>
      <p:pic>
        <p:nvPicPr>
          <p:cNvPr id="8" name="Содержимое 5" descr="p7mssZOPkUU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0664">
            <a:off x="142102" y="3317789"/>
            <a:ext cx="4176584" cy="3132438"/>
          </a:xfrm>
          <a:prstGeom prst="rect">
            <a:avLst/>
          </a:prstGeom>
        </p:spPr>
      </p:pic>
      <p:pic>
        <p:nvPicPr>
          <p:cNvPr id="9" name="Содержимое 5" descr="h-fKMXWgUA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482156">
            <a:off x="7884868" y="3383137"/>
            <a:ext cx="3994052" cy="2995539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Экскурсии за 2023 год</a:t>
            </a:r>
            <a:endParaRPr lang="ru-RU" dirty="0"/>
          </a:p>
        </p:txBody>
      </p:sp>
      <p:pic>
        <p:nvPicPr>
          <p:cNvPr id="7" name="Содержимое 6" descr="K9yq0Undav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331969">
            <a:off x="8952642" y="265670"/>
            <a:ext cx="2784904" cy="3713205"/>
          </a:xfrm>
        </p:spPr>
      </p:pic>
      <p:pic>
        <p:nvPicPr>
          <p:cNvPr id="5" name="Содержимое 5" descr="xrqYx-aGCIk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889578" y="3999469"/>
            <a:ext cx="3547763" cy="2660823"/>
          </a:xfrm>
        </p:spPr>
      </p:pic>
      <p:pic>
        <p:nvPicPr>
          <p:cNvPr id="6" name="Содержимое 4" descr="GTJwaZ4rpi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71932">
            <a:off x="6047972" y="589949"/>
            <a:ext cx="2560569" cy="3414092"/>
          </a:xfrm>
          <a:prstGeom prst="rect">
            <a:avLst/>
          </a:prstGeom>
        </p:spPr>
      </p:pic>
      <p:pic>
        <p:nvPicPr>
          <p:cNvPr id="8" name="Рисунок 7" descr="NMMJlOS9AT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7610" y="4314567"/>
            <a:ext cx="3241590" cy="2431193"/>
          </a:xfrm>
          <a:prstGeom prst="rect">
            <a:avLst/>
          </a:prstGeom>
        </p:spPr>
      </p:pic>
      <p:pic>
        <p:nvPicPr>
          <p:cNvPr id="9" name="Рисунок 8" descr="3T22dOLI_8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439603">
            <a:off x="2988790" y="1202723"/>
            <a:ext cx="2360141" cy="3146855"/>
          </a:xfrm>
          <a:prstGeom prst="rect">
            <a:avLst/>
          </a:prstGeom>
        </p:spPr>
      </p:pic>
      <p:pic>
        <p:nvPicPr>
          <p:cNvPr id="10" name="Рисунок 9" descr="vU69Xk3d86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440759">
            <a:off x="163211" y="1251466"/>
            <a:ext cx="2422439" cy="3229918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8000" y="823784"/>
            <a:ext cx="11277600" cy="5252003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accent1"/>
                </a:solidFill>
              </a:rPr>
              <a:t>На отделении социального обслуживания несовершеннолетних и семей с детьми предоставляются услуги с использованием технологии социального обслуживания«Профилактика асоциального поведения в детской среде»</a:t>
            </a:r>
            <a:r>
              <a:rPr lang="ru-RU" sz="2400" dirty="0" smtClean="0">
                <a:solidFill>
                  <a:schemeClr val="accent1"/>
                </a:solidFill>
              </a:rPr>
              <a:t/>
            </a:r>
            <a:br>
              <a:rPr lang="ru-RU" sz="2400" dirty="0" smtClean="0">
                <a:solidFill>
                  <a:schemeClr val="accent1"/>
                </a:solidFill>
              </a:rPr>
            </a:br>
            <a:r>
              <a:rPr lang="ru-RU" sz="2400" dirty="0" smtClean="0">
                <a:solidFill>
                  <a:schemeClr val="accent1"/>
                </a:solidFill>
              </a:rPr>
              <a:t/>
            </a:r>
            <a:br>
              <a:rPr lang="ru-RU" sz="2400" dirty="0" smtClean="0">
                <a:solidFill>
                  <a:schemeClr val="accent1"/>
                </a:solidFill>
              </a:rPr>
            </a:b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1200" y="2553730"/>
            <a:ext cx="4116173" cy="253725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Целью данной технологии является формирование ценностных жизненных ориентаций в подростковой среде, создание условий для развития  социальной активности подростков, вовлечение их в добровольческую деятельность, организация досуга участников подростковой группы</a:t>
            </a:r>
            <a:r>
              <a:rPr lang="ru-RU" sz="1800" dirty="0" smtClean="0"/>
              <a:t>.</a:t>
            </a:r>
          </a:p>
          <a:p>
            <a:endParaRPr lang="ru-RU" sz="1800" dirty="0"/>
          </a:p>
        </p:txBody>
      </p:sp>
      <p:pic>
        <p:nvPicPr>
          <p:cNvPr id="5" name="Рисунок 4" descr="U_fMceIE2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24627" y="2413685"/>
            <a:ext cx="3503828" cy="2627872"/>
          </a:xfrm>
          <a:prstGeom prst="rect">
            <a:avLst/>
          </a:prstGeom>
        </p:spPr>
      </p:pic>
      <p:pic>
        <p:nvPicPr>
          <p:cNvPr id="6" name="Рисунок 5" descr="uqGhdIlEAY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57569" y="1861751"/>
            <a:ext cx="3160757" cy="4214342"/>
          </a:xfrm>
          <a:prstGeom prst="rect">
            <a:avLst/>
          </a:prstGeom>
        </p:spPr>
      </p:pic>
    </p:spTree>
  </p:cSld>
  <p:clrMapOvr>
    <a:masterClrMapping/>
  </p:clrMapOvr>
  <p:transition spd="slow" advTm="12000"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457199"/>
            <a:ext cx="11582400" cy="1083277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accent1"/>
                </a:solidFill>
              </a:rPr>
              <a:t>На отделении социального обслуживания несовершеннолетних и семей с детьми предоставляются услуги с использованием технологии социального обслуживания «Семейная диспетчерская» </a:t>
            </a:r>
            <a:br>
              <a:rPr lang="ru-RU" sz="1800" dirty="0" smtClean="0">
                <a:solidFill>
                  <a:schemeClr val="accent1"/>
                </a:solidFill>
              </a:rPr>
            </a:br>
            <a:r>
              <a:rPr lang="ru-RU" sz="1800" dirty="0" smtClean="0">
                <a:solidFill>
                  <a:schemeClr val="accent1"/>
                </a:solidFill>
              </a:rPr>
              <a:t/>
            </a:r>
            <a:br>
              <a:rPr lang="ru-RU" sz="1800" dirty="0" smtClean="0">
                <a:solidFill>
                  <a:schemeClr val="accent1"/>
                </a:solidFill>
              </a:rPr>
            </a:b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цель: укрепление института семьи, семейных ценностей и традиций, создание благоприятных условий для объединение родителей, повышение компетентности родителей в области воспитания, содержания и ухода за детьми. </a:t>
            </a:r>
            <a:r>
              <a:rPr lang="ru-RU" sz="1600" dirty="0" smtClean="0">
                <a:solidFill>
                  <a:schemeClr val="accent1"/>
                </a:solidFill>
              </a:rPr>
              <a:t/>
            </a:r>
            <a:br>
              <a:rPr lang="ru-RU" sz="1600" dirty="0" smtClean="0">
                <a:solidFill>
                  <a:schemeClr val="accent1"/>
                </a:solidFill>
              </a:rPr>
            </a:br>
            <a:endParaRPr lang="ru-RU" sz="1600" dirty="0"/>
          </a:p>
        </p:txBody>
      </p:sp>
      <p:pic>
        <p:nvPicPr>
          <p:cNvPr id="5" name="Содержимое 4" descr="waN9gdAMerg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01979" y="1600200"/>
            <a:ext cx="3996842" cy="4724400"/>
          </a:xfrm>
        </p:spPr>
      </p:pic>
      <p:pic>
        <p:nvPicPr>
          <p:cNvPr id="6" name="Содержимое 5" descr="YA7sOOXb6Tc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51455" y="1600200"/>
            <a:ext cx="5683489" cy="4724400"/>
          </a:xfr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Самообразование и достижения специалистов за 2023год</a:t>
            </a:r>
            <a:br>
              <a:rPr lang="ru-RU" sz="2700" dirty="0" smtClean="0"/>
            </a:b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педагог – психолог 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бородина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 М.Л. Заняла 1 место в конкурсе профессионального мастерства в сфере социального обслуживания</a:t>
            </a:r>
            <a:b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tlxPB329TR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21376025">
            <a:off x="417755" y="1763800"/>
            <a:ext cx="5817783" cy="4545629"/>
          </a:xfrm>
        </p:spPr>
      </p:pic>
      <p:pic>
        <p:nvPicPr>
          <p:cNvPr id="6" name="Содержимое 5" descr="zdPAjooYe6U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357464" y="1408670"/>
            <a:ext cx="3612207" cy="4915930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Младший воспитатель 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степура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 е.В. получила диплом за 2 место в конкурсе новогодних игрушек</a:t>
            </a:r>
            <a:endParaRPr lang="ru-RU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ZWqHb3cQNb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750" y="1600200"/>
            <a:ext cx="3543300" cy="4724400"/>
          </a:xfrm>
        </p:spPr>
      </p:pic>
      <p:pic>
        <p:nvPicPr>
          <p:cNvPr id="8" name="Содержимое 7" descr="g21LgheuLVk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330427">
            <a:off x="7166296" y="1384035"/>
            <a:ext cx="3597781" cy="5093767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6AJWqFGrhr3y7--tyK7etpV2MpcnzxWAYyCSDgIo34G06_VLo0F0Vr03Qt0PZRaNo5KXPHqFroY3U-RpQAeHyFf_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6312" y="99293"/>
            <a:ext cx="3756856" cy="2635669"/>
          </a:xfrm>
        </p:spPr>
      </p:pic>
      <p:pic>
        <p:nvPicPr>
          <p:cNvPr id="6" name="Содержимое 5" descr="498831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" y="2851979"/>
            <a:ext cx="2759676" cy="3900917"/>
          </a:xfrm>
        </p:spPr>
      </p:pic>
      <p:pic>
        <p:nvPicPr>
          <p:cNvPr id="7" name="Рисунок 6" descr="5466213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76341" y="148281"/>
            <a:ext cx="2616681" cy="3698789"/>
          </a:xfrm>
          <a:prstGeom prst="rect">
            <a:avLst/>
          </a:prstGeom>
        </p:spPr>
      </p:pic>
      <p:pic>
        <p:nvPicPr>
          <p:cNvPr id="8" name="Рисунок 7" descr="51371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855" y="197709"/>
            <a:ext cx="2763571" cy="3468129"/>
          </a:xfrm>
          <a:prstGeom prst="rect">
            <a:avLst/>
          </a:prstGeom>
        </p:spPr>
      </p:pic>
      <p:pic>
        <p:nvPicPr>
          <p:cNvPr id="9" name="Рисунок 8" descr="d6e8353222ae5b6589c94ae7d3095c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5190" y="197709"/>
            <a:ext cx="2541513" cy="3584593"/>
          </a:xfrm>
          <a:prstGeom prst="rect">
            <a:avLst/>
          </a:prstGeom>
        </p:spPr>
      </p:pic>
      <p:pic>
        <p:nvPicPr>
          <p:cNvPr id="10" name="Рисунок 9" descr="июль сертификат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71757" y="2837936"/>
            <a:ext cx="2759463" cy="3900616"/>
          </a:xfrm>
          <a:prstGeom prst="rect">
            <a:avLst/>
          </a:prstGeom>
        </p:spPr>
      </p:pic>
      <p:pic>
        <p:nvPicPr>
          <p:cNvPr id="11" name="Рисунок 10" descr="Ynif2r6WEi7IpKTT_CYcSSNumk0Ynk4OmJgcDNPGKLlPOeU0FvqhznnotVzR6ai_dfX69eAwBH0rJs1IOMBynZR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2996" y="3721778"/>
            <a:ext cx="4270723" cy="2996179"/>
          </a:xfrm>
          <a:prstGeom prst="rect">
            <a:avLst/>
          </a:prstGeom>
        </p:spPr>
      </p:pic>
      <p:pic>
        <p:nvPicPr>
          <p:cNvPr id="12" name="Рисунок 11" descr="491725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18027" y="2825578"/>
            <a:ext cx="2613767" cy="3694670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 течении года наши воспитанники активно принимают участие в различных конкурсах и викторинах</a:t>
            </a:r>
            <a:endParaRPr lang="ru-RU" sz="2400" dirty="0"/>
          </a:p>
        </p:txBody>
      </p:sp>
      <p:pic>
        <p:nvPicPr>
          <p:cNvPr id="5" name="Содержимое 4" descr="fvPWPZxxJbw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6400" y="1669192"/>
            <a:ext cx="3630141" cy="2722606"/>
          </a:xfrm>
        </p:spPr>
      </p:pic>
      <p:pic>
        <p:nvPicPr>
          <p:cNvPr id="6" name="Содержимое 5" descr="7AyZvaxEzH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76892">
            <a:off x="8491057" y="1124471"/>
            <a:ext cx="2571239" cy="3428319"/>
          </a:xfrm>
        </p:spPr>
      </p:pic>
      <p:pic>
        <p:nvPicPr>
          <p:cNvPr id="7" name="Рисунок 6" descr="7dQyOiFsWH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32424">
            <a:off x="4570454" y="1268626"/>
            <a:ext cx="2357567" cy="3143423"/>
          </a:xfrm>
          <a:prstGeom prst="rect">
            <a:avLst/>
          </a:prstGeom>
        </p:spPr>
      </p:pic>
      <p:pic>
        <p:nvPicPr>
          <p:cNvPr id="8" name="Рисунок 7" descr="A7SGpblDiH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068328">
            <a:off x="635348" y="4216913"/>
            <a:ext cx="1814896" cy="2419861"/>
          </a:xfrm>
          <a:prstGeom prst="rect">
            <a:avLst/>
          </a:prstGeom>
        </p:spPr>
      </p:pic>
      <p:pic>
        <p:nvPicPr>
          <p:cNvPr id="9" name="Рисунок 8" descr="DS8NYZjI1H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378685">
            <a:off x="9399518" y="3975599"/>
            <a:ext cx="2085094" cy="2614053"/>
          </a:xfrm>
          <a:prstGeom prst="rect">
            <a:avLst/>
          </a:prstGeom>
        </p:spPr>
      </p:pic>
      <p:pic>
        <p:nvPicPr>
          <p:cNvPr id="10" name="Рисунок 9" descr="S_9PIMpwVO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970424">
            <a:off x="3144272" y="3877512"/>
            <a:ext cx="1989663" cy="2652884"/>
          </a:xfrm>
          <a:prstGeom prst="rect">
            <a:avLst/>
          </a:prstGeom>
        </p:spPr>
      </p:pic>
      <p:pic>
        <p:nvPicPr>
          <p:cNvPr id="11" name="Рисунок 10" descr="ToMO7ZV-E2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358533">
            <a:off x="6308432" y="3424982"/>
            <a:ext cx="2369298" cy="3159064"/>
          </a:xfrm>
          <a:prstGeom prst="rect">
            <a:avLst/>
          </a:prstGeom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" name="Рисунок 4" descr="t2FrZZPU6n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854" y="2077994"/>
            <a:ext cx="8837369" cy="3976816"/>
          </a:xfrm>
          <a:prstGeom prst="rect">
            <a:avLst/>
          </a:prstGeom>
        </p:spPr>
      </p:pic>
    </p:spTree>
  </p:cSld>
  <p:clrMapOvr>
    <a:masterClrMapping/>
  </p:clrMapOvr>
  <p:transition spd="slow" advTm="3000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5025" y="914401"/>
            <a:ext cx="9710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В 2023 году в состав отделения вошли следующие специалисты:</a:t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заведующий отделением – Прядуха Ольга Юрьевна;</a:t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специалист по соц. работе – Сатаева Наталья Александровна;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специалист по соц. работе – Хмельникова Александра Валентиновна;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воспитатель – Гашутина Екатерина Александровна;</a:t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педагог-психолог – Бородина Марина Леонидовна;</a:t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инструктор по труду – Канаева Елена Владимировна.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0848938"/>
      </p:ext>
    </p:extLst>
  </p:cSld>
  <p:clrMapOvr>
    <a:masterClrMapping/>
  </p:clrMapOvr>
  <p:transition spd="slow" advTm="12000"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8671" y="438413"/>
            <a:ext cx="98397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00"/>
                </a:solidFill>
              </a:rPr>
              <a:t> 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Отделением социального обслуживания несовершеннолетних и семей с детьми в полустационарной форме  обслужено:</a:t>
            </a:r>
          </a:p>
          <a:p>
            <a:pPr algn="ctr"/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Несовершеннолетние </a:t>
            </a:r>
          </a:p>
          <a:p>
            <a:pPr algn="just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010032" y="1425146"/>
          <a:ext cx="8149968" cy="4713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7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8671" y="438413"/>
            <a:ext cx="98397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00"/>
                </a:solidFill>
              </a:rPr>
              <a:t> 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Отделением социального обслуживания несовершеннолетних и семей с детьми в полустационарной форме оказаны социальные услуги:</a:t>
            </a:r>
          </a:p>
          <a:p>
            <a:pPr algn="ctr"/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Несовершеннолетние </a:t>
            </a:r>
          </a:p>
          <a:p>
            <a:pPr algn="just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010032" y="1425146"/>
          <a:ext cx="8149968" cy="4713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7000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8671" y="438413"/>
            <a:ext cx="98397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00"/>
                </a:solidFill>
              </a:rPr>
              <a:t> 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Отделением социального обслуживания несовершеннолетних и семей с детьми в полустационарной форме  обслужено:</a:t>
            </a:r>
          </a:p>
          <a:p>
            <a:pPr algn="ctr"/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</a:p>
          <a:p>
            <a:pPr algn="just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010032" y="1425146"/>
          <a:ext cx="8149968" cy="4713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7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8671" y="438413"/>
            <a:ext cx="98397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00"/>
                </a:solidFill>
              </a:rPr>
              <a:t> 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Отделением социального обслуживания несовершеннолетних и семей с детьми в полустационарной форме  оказаны социальные услуги:</a:t>
            </a:r>
          </a:p>
          <a:p>
            <a:pPr algn="ctr"/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</a:p>
          <a:p>
            <a:pPr algn="just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010032" y="1425146"/>
          <a:ext cx="8149968" cy="4713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7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Обстоятельства, УХУДШАЮЩИЕ УСЛОВИЯ ЖИЗНЕДЕЯТЕЛЬНОСТИ СЕМЕЙ ЗА ТРИ ГОДА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024744" y="1583870"/>
          <a:ext cx="7756070" cy="4767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2942" y="593126"/>
            <a:ext cx="87321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отделении социального обслуживания несовершеннолетних и семей с детьми в полустационарной форме осуществляют деятельность 3 педагогических работника (воспитатель, педагог-психолог, инструктор по труду), 2 специалиста по социальной работе, руководство подразделением осуществляет заведующий отделением.</a:t>
            </a:r>
          </a:p>
        </p:txBody>
      </p:sp>
      <p:pic>
        <p:nvPicPr>
          <p:cNvPr id="8" name="Рисунок 7" descr="y-uc3Xn-0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16596" y="1902942"/>
            <a:ext cx="2761735" cy="3682313"/>
          </a:xfrm>
          <a:prstGeom prst="rect">
            <a:avLst/>
          </a:prstGeom>
        </p:spPr>
      </p:pic>
      <p:pic>
        <p:nvPicPr>
          <p:cNvPr id="10" name="Рисунок 9" descr="4DXF_2zKPU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579" y="2891483"/>
            <a:ext cx="4654378" cy="3490784"/>
          </a:xfrm>
          <a:prstGeom prst="rect">
            <a:avLst/>
          </a:prstGeom>
        </p:spPr>
      </p:pic>
      <p:pic>
        <p:nvPicPr>
          <p:cNvPr id="11" name="Рисунок 10" descr="Gh9LGv5sMu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6520" y="2042983"/>
            <a:ext cx="4031048" cy="3023286"/>
          </a:xfrm>
          <a:prstGeom prst="rect">
            <a:avLst/>
          </a:prstGeom>
        </p:spPr>
      </p:pic>
    </p:spTree>
  </p:cSld>
  <p:clrMapOvr>
    <a:masterClrMapping/>
  </p:clrMapOvr>
  <p:transition spd="slow" advTm="10000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В течение 2023 года на отделении проводились профилактические мероприятия с привлечением специалистов различных служб субъектов профилактики</a:t>
            </a:r>
            <a:endParaRPr lang="ru-RU" sz="2400" dirty="0"/>
          </a:p>
        </p:txBody>
      </p:sp>
      <p:pic>
        <p:nvPicPr>
          <p:cNvPr id="5" name="Содержимое 4" descr="lAGGAU_QSU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8162" y="1619765"/>
            <a:ext cx="3457146" cy="2592860"/>
          </a:xfrm>
        </p:spPr>
      </p:pic>
      <p:pic>
        <p:nvPicPr>
          <p:cNvPr id="6" name="Содержимое 5" descr="dB2v_4d_6g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86882" y="1242649"/>
            <a:ext cx="3515497" cy="2636623"/>
          </a:xfrm>
          <a:prstGeom prst="rect">
            <a:avLst/>
          </a:prstGeom>
        </p:spPr>
      </p:pic>
      <p:pic>
        <p:nvPicPr>
          <p:cNvPr id="7" name="Содержимое 7" descr="UXJqwInHw5w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8290010" y="1675370"/>
            <a:ext cx="3234724" cy="2426043"/>
          </a:xfrm>
        </p:spPr>
      </p:pic>
      <p:pic>
        <p:nvPicPr>
          <p:cNvPr id="9" name="Рисунок 8" descr="UqfxCaFr-4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10745">
            <a:off x="8287265" y="4057137"/>
            <a:ext cx="3270421" cy="2452816"/>
          </a:xfrm>
          <a:prstGeom prst="rect">
            <a:avLst/>
          </a:prstGeom>
        </p:spPr>
      </p:pic>
      <p:pic>
        <p:nvPicPr>
          <p:cNvPr id="10" name="Рисунок 9" descr="0CCElY8lgb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12480">
            <a:off x="724930" y="4242489"/>
            <a:ext cx="3064475" cy="2298356"/>
          </a:xfrm>
          <a:prstGeom prst="rect">
            <a:avLst/>
          </a:prstGeom>
        </p:spPr>
      </p:pic>
      <p:pic>
        <p:nvPicPr>
          <p:cNvPr id="11" name="Содержимое 5" descr="RKtAMFKecsk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28070" y="3995351"/>
            <a:ext cx="3548449" cy="2660071"/>
          </a:xfrm>
          <a:prstGeom prst="rect">
            <a:avLst/>
          </a:prstGeom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6406</TotalTime>
  <Words>241</Words>
  <Application>Microsoft Office PowerPoint</Application>
  <PresentationFormat>Произвольный</PresentationFormat>
  <Paragraphs>59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Обстоятельства, УХУДШАЮЩИЕ УСЛОВИЯ ЖИЗНЕДЕЯТЕЛЬНОСТИ СЕМЕЙ ЗА ТРИ ГОДА</vt:lpstr>
      <vt:lpstr>Слайд 8</vt:lpstr>
      <vt:lpstr>В течение 2023 года на отделении проводились профилактические мероприятия с привлечением специалистов различных служб субъектов профилактики</vt:lpstr>
      <vt:lpstr>Слайд 10</vt:lpstr>
      <vt:lpstr>Слайд 11</vt:lpstr>
      <vt:lpstr>Экскурсии за 2023 год</vt:lpstr>
      <vt:lpstr>На отделении социального обслуживания несовершеннолетних и семей с детьми предоставляются услуги с использованием технологии социального обслуживания«Профилактика асоциального поведения в детской среде»  </vt:lpstr>
      <vt:lpstr>На отделении социального обслуживания несовершеннолетних и семей с детьми предоставляются услуги с использованием технологии социального обслуживания «Семейная диспетчерская»   цель: укрепление института семьи, семейных ценностей и традиций, создание благоприятных условий для объединение родителей, повышение компетентности родителей в области воспитания, содержания и ухода за детьми.  </vt:lpstr>
      <vt:lpstr>Самообразование и достижения специалистов за 2023год педагог – психолог бородина М.Л. Заняла 1 место в конкурсе профессионального мастерства в сфере социального обслуживания </vt:lpstr>
      <vt:lpstr>Младший воспитатель степура е.В. получила диплом за 2 место в конкурсе новогодних игрушек</vt:lpstr>
      <vt:lpstr>Слайд 17</vt:lpstr>
      <vt:lpstr>В течении года наши воспитанники активно принимают участие в различных конкурсах и викторинах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Pk</cp:lastModifiedBy>
  <cp:revision>367</cp:revision>
  <dcterms:created xsi:type="dcterms:W3CDTF">2021-08-09T06:19:36Z</dcterms:created>
  <dcterms:modified xsi:type="dcterms:W3CDTF">2024-02-26T06:18:29Z</dcterms:modified>
</cp:coreProperties>
</file>