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80" r:id="rId2"/>
    <p:sldId id="257" r:id="rId3"/>
    <p:sldId id="258" r:id="rId4"/>
    <p:sldId id="259" r:id="rId5"/>
    <p:sldId id="281" r:id="rId6"/>
    <p:sldId id="282" r:id="rId7"/>
    <p:sldId id="283" r:id="rId8"/>
    <p:sldId id="261" r:id="rId9"/>
    <p:sldId id="262" r:id="rId10"/>
    <p:sldId id="284" r:id="rId11"/>
    <p:sldId id="289" r:id="rId12"/>
    <p:sldId id="288" r:id="rId13"/>
  </p:sldIdLst>
  <p:sldSz cx="18288000" cy="10287000"/>
  <p:notesSz cx="6858000" cy="9144000"/>
  <p:embeddedFontLst>
    <p:embeddedFont>
      <p:font typeface="Paytone One" charset="0"/>
      <p:regular r:id="rId15"/>
    </p:embeddedFont>
    <p:embeddedFont>
      <p:font typeface="Nunito SemiBold" charset="-52"/>
      <p:regular r:id="rId16"/>
      <p:bold r:id="rId17"/>
      <p:italic r:id="rId18"/>
      <p:boldItalic r:id="rId19"/>
    </p:embeddedFont>
    <p:embeddedFont>
      <p:font typeface="Nunito" charset="-52"/>
      <p:regular r:id="rId20"/>
      <p:bold r:id="rId21"/>
      <p:italic r:id="rId22"/>
      <p:boldItalic r:id="rId23"/>
    </p:embeddedFont>
    <p:embeddedFont>
      <p:font typeface="Calibri" pitchFamily="34" charset="0"/>
      <p:regular r:id="rId24"/>
      <p:bold r:id="rId25"/>
      <p:italic r:id="rId26"/>
      <p:boldItalic r:id="rId27"/>
    </p:embeddedFont>
    <p:embeddedFont>
      <p:font typeface="Arial Black" pitchFamily="34" charset="0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</p:showPr>
  <p:clrMru>
    <a:srgbClr val="9AD9F0"/>
    <a:srgbClr val="FFCC00"/>
  </p:clrMru>
</p:presentationPr>
</file>

<file path=ppt/tableStyles.xml><?xml version="1.0" encoding="utf-8"?>
<a:tblStyleLst xmlns:a="http://schemas.openxmlformats.org/drawingml/2006/main" def="{7684123D-EC7A-4182-A39B-DB72195FDC9A}">
  <a:tblStyle styleId="{7684123D-EC7A-4182-A39B-DB72195FDC9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65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7.5359664449122912E-2"/>
          <c:y val="2.6822537828971239E-2"/>
          <c:w val="0.62416398565282216"/>
          <c:h val="0.8379330617035706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полустационар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75</c:v>
                </c:pt>
                <c:pt idx="1">
                  <c:v>66</c:v>
                </c:pt>
                <c:pt idx="2">
                  <c:v>66</c:v>
                </c:pt>
                <c:pt idx="3">
                  <c:v>63</c:v>
                </c:pt>
                <c:pt idx="4">
                  <c:v>56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дети на дому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</c:v>
                </c:pt>
                <c:pt idx="1">
                  <c:v>4</c:v>
                </c:pt>
                <c:pt idx="2">
                  <c:v>6</c:v>
                </c:pt>
                <c:pt idx="3">
                  <c:v>8</c:v>
                </c:pt>
                <c:pt idx="4">
                  <c:v>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родители</c:v>
                </c:pt>
              </c:strCache>
            </c:strRef>
          </c:tx>
          <c:cat>
            <c:numRef>
              <c:f>Лист1!$A$2:$A$6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17</c:v>
                </c:pt>
                <c:pt idx="1">
                  <c:v>23</c:v>
                </c:pt>
                <c:pt idx="2">
                  <c:v>34</c:v>
                </c:pt>
                <c:pt idx="3">
                  <c:v>27</c:v>
                </c:pt>
                <c:pt idx="4">
                  <c:v>25</c:v>
                </c:pt>
              </c:numCache>
            </c:numRef>
          </c:val>
        </c:ser>
        <c:shape val="box"/>
        <c:axId val="192475904"/>
        <c:axId val="192477440"/>
        <c:axId val="0"/>
      </c:bar3DChart>
      <c:catAx>
        <c:axId val="192475904"/>
        <c:scaling>
          <c:orientation val="minMax"/>
        </c:scaling>
        <c:axPos val="b"/>
        <c:numFmt formatCode="General" sourceLinked="1"/>
        <c:tickLblPos val="nextTo"/>
        <c:crossAx val="192477440"/>
        <c:crosses val="autoZero"/>
        <c:auto val="1"/>
        <c:lblAlgn val="ctr"/>
        <c:lblOffset val="100"/>
      </c:catAx>
      <c:valAx>
        <c:axId val="192477440"/>
        <c:scaling>
          <c:orientation val="minMax"/>
        </c:scaling>
        <c:axPos val="l"/>
        <c:majorGridlines/>
        <c:numFmt formatCode="General" sourceLinked="1"/>
        <c:tickLblPos val="nextTo"/>
        <c:crossAx val="192475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817642074936069"/>
          <c:y val="0.13896794640586627"/>
          <c:w val="0.32182357925063987"/>
          <c:h val="0.44825461914344367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1;&#1102;&#1076;&#1084;&#1080;&#1083;&#1072;%20&#1053;&#1080;&#1082;&#1086;&#1083;&#1072;&#1077;&#1074;&#1085;&#1072;\Desktop\&#1056;&#1040;&#1041;&#1054;&#1058;&#1040;\&#1096;&#1072;&#1073;&#1083;&#1086;&#1085;&#1099;%20&#1087;&#1088;&#1077;&#1079;&#1077;&#1085;&#1090;&#1072;&#1094;&#1080;&#1081;\&#1086;&#1090;&#1095;&#1077;&#1090;%20&#1079;&#1072;%202023%20&#1075;&#1086;&#1076;\&#1079;&#1072;&#1093;&#1072;&#1088;%20&#1088;&#1077;&#1095;&#1100;.mp3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7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18" Type="http://schemas.openxmlformats.org/officeDocument/2006/relationships/image" Target="../media/image73.jpe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17" Type="http://schemas.openxmlformats.org/officeDocument/2006/relationships/image" Target="../media/image72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71.jpe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5" Type="http://schemas.openxmlformats.org/officeDocument/2006/relationships/image" Target="../media/image70.jpeg"/><Relationship Id="rId10" Type="http://schemas.openxmlformats.org/officeDocument/2006/relationships/image" Target="../media/image65.jpeg"/><Relationship Id="rId19" Type="http://schemas.openxmlformats.org/officeDocument/2006/relationships/image" Target="../media/image74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Relationship Id="rId14" Type="http://schemas.openxmlformats.org/officeDocument/2006/relationships/image" Target="../media/image69.jpeg"/><Relationship Id="rId2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jpeg"/><Relationship Id="rId18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76;&#1077;&#1082;&#1072;&#1073;&#1088;&#1100;\&#1041;&#1086;&#1085;&#1076;&#1072;&#1088;&#1077;&#1074;&#1072;.pdf" TargetMode="Externa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12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72;&#1074;&#1075;&#1091;&#1089;&#1090;\&#1057;&#1072;&#1075;&#1084;&#1072;&#1085;&#1086;&#1074;&#1072;%20&#1089;&#1077;&#1088;&#1090;&#1080;&#1092;&#1080;&#1082;&#1072;&#1090;%20&#1072;&#1074;&#1075;&#1091;&#1089;&#1090;.pdf" TargetMode="External"/><Relationship Id="rId17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76;&#1077;&#1082;&#1072;&#1073;&#1088;&#1100;\&#1071;&#1085;&#1077;&#1085;&#1082;&#1086;%20&#1059;&#1076;-&#1077;%20%20&#1087;&#1086;&#1074;.&#1082;&#1074;&#1072;&#1083;.pdf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85;&#1086;&#1103;&#1073;&#1088;&#1100;\&#1089;&#1077;&#1088;&#1090;&#1080;&#1092;&#1080;&#1082;&#1072;&#1090;%20&#1082;&#1086;&#1085;&#1089;&#1090;&#1080;&#1090;&#1091;&#1094;&#1080;&#1103;%20&#1055;&#1077;&#1090;&#1088;&#1086;&#1074;&#1072;%20&#1070;.&#1040;..pdf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png"/><Relationship Id="rId11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84;&#1072;&#1081;\&#1050;&#1088;&#1091;&#1090;&#1080;&#1082;&#1086;&#1074;&#1072;,&#1087;&#1077;&#1088;&#1074;&#1072;&#1103;%20&#1087;&#1086;&#1084;&#1086;&#1097;&#1100;,&#1076;&#1080;&#1087;&#1083;&#1086;&#1084;.pdf" TargetMode="External"/><Relationship Id="rId5" Type="http://schemas.openxmlformats.org/officeDocument/2006/relationships/image" Target="../media/image7.png"/><Relationship Id="rId15" Type="http://schemas.openxmlformats.org/officeDocument/2006/relationships/image" Target="../media/image40.jpeg"/><Relationship Id="rId10" Type="http://schemas.openxmlformats.org/officeDocument/2006/relationships/image" Target="../media/image37.jpeg"/><Relationship Id="rId19" Type="http://schemas.openxmlformats.org/officeDocument/2006/relationships/image" Target="../media/image41.jpeg"/><Relationship Id="rId4" Type="http://schemas.openxmlformats.org/officeDocument/2006/relationships/image" Target="../media/image1.png"/><Relationship Id="rId9" Type="http://schemas.openxmlformats.org/officeDocument/2006/relationships/image" Target="../media/image36.jpeg"/><Relationship Id="rId1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6.png"/><Relationship Id="rId12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84;&#1072;&#1088;&#1090;\&#1053;&#1052;-0096736-641a99a031c93.pdf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089;&#1077;&#1085;&#1090;&#1103;&#1073;&#1088;&#1100;\&#1064;&#1080;&#1096;&#1082;&#1080;&#1085;,%20&#1082;&#1088;&#1091;&#1090;&#1080;&#1082;&#1086;&#1074;&#1072;.pdf" TargetMode="Externa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5.png"/><Relationship Id="rId11" Type="http://schemas.openxmlformats.org/officeDocument/2006/relationships/image" Target="../media/image49.jpeg"/><Relationship Id="rId5" Type="http://schemas.openxmlformats.org/officeDocument/2006/relationships/image" Target="../media/image7.png"/><Relationship Id="rId15" Type="http://schemas.openxmlformats.org/officeDocument/2006/relationships/image" Target="../media/image52.jpeg"/><Relationship Id="rId10" Type="http://schemas.openxmlformats.org/officeDocument/2006/relationships/image" Target="../media/image48.jpeg"/><Relationship Id="rId4" Type="http://schemas.openxmlformats.org/officeDocument/2006/relationships/image" Target="../media/image1.png"/><Relationship Id="rId9" Type="http://schemas.openxmlformats.org/officeDocument/2006/relationships/oleObject" Target="file:///\\Desktop-obmen\&#1086;&#1073;&#1084;&#1077;&#1085;\&#1054;&#1058;&#1044;&#1045;&#1051;&#1045;&#1053;&#1048;&#1045;%20&#1044;&#1045;&#1058;&#1045;&#1049;-&#1048;&#1053;&#1042;&#1040;&#1051;&#1048;&#1044;&#1054;&#1042;\2023\&#1044;&#1048;&#1055;&#1051;&#1054;&#1052;&#1067;\&#1103;&#1085;&#1074;&#1072;&#1088;&#1100;\&#1050;&#1088;&#1091;&#1090;&#1080;&#1082;&#1086;&#1074;&#1072;\&#1076;&#1080;&#1087;&#1083;&#1086;&#1084;%20&#1041;&#1086;&#1088;&#1086;&#1085;&#1080;&#1085;&#1072;%20&#1040;&#1085;&#1072;&#1089;&#1090;&#1072;&#1089;&#1080;&#1103;.pdf" TargetMode="External"/><Relationship Id="rId14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9350" y="369063"/>
            <a:ext cx="16629299" cy="954887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681168" y="2743200"/>
            <a:ext cx="12925800" cy="5318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 b="1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Отделение социального обслуживания детей - инвалидов</a:t>
            </a:r>
            <a:endParaRPr sz="9600" b="1"/>
          </a:p>
        </p:txBody>
      </p:sp>
      <p:sp>
        <p:nvSpPr>
          <p:cNvPr id="87" name="Google Shape;87;p13"/>
          <p:cNvSpPr txBox="1"/>
          <p:nvPr/>
        </p:nvSpPr>
        <p:spPr>
          <a:xfrm>
            <a:off x="6308355" y="1630018"/>
            <a:ext cx="567128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i="0" u="none" strike="noStrike" cap="none" dirty="0" smtClean="0">
                <a:solidFill>
                  <a:srgbClr val="7BCFF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2023 год</a:t>
            </a:r>
            <a:endParaRPr sz="6000" b="1"/>
          </a:p>
        </p:txBody>
      </p:sp>
      <p:sp>
        <p:nvSpPr>
          <p:cNvPr id="88" name="Google Shape;88;p13"/>
          <p:cNvSpPr/>
          <p:nvPr/>
        </p:nvSpPr>
        <p:spPr>
          <a:xfrm>
            <a:off x="3380732" y="2345636"/>
            <a:ext cx="2652557" cy="198782"/>
          </a:xfrm>
          <a:custGeom>
            <a:avLst/>
            <a:gdLst/>
            <a:ahLst/>
            <a:cxnLst/>
            <a:rect l="l" t="t" r="r" b="b"/>
            <a:pathLst>
              <a:path w="2652557" h="120571" extrusionOk="0">
                <a:moveTo>
                  <a:pt x="0" y="0"/>
                </a:moveTo>
                <a:lnTo>
                  <a:pt x="2652557" y="0"/>
                </a:lnTo>
                <a:lnTo>
                  <a:pt x="2652557" y="120571"/>
                </a:lnTo>
                <a:lnTo>
                  <a:pt x="0" y="1205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9" name="Google Shape;89;p13"/>
          <p:cNvSpPr/>
          <p:nvPr/>
        </p:nvSpPr>
        <p:spPr>
          <a:xfrm flipH="1">
            <a:off x="12254707" y="2345634"/>
            <a:ext cx="2652557" cy="198783"/>
          </a:xfrm>
          <a:custGeom>
            <a:avLst/>
            <a:gdLst/>
            <a:ahLst/>
            <a:cxnLst/>
            <a:rect l="l" t="t" r="r" b="b"/>
            <a:pathLst>
              <a:path w="2652557" h="120571" extrusionOk="0">
                <a:moveTo>
                  <a:pt x="2652557" y="0"/>
                </a:moveTo>
                <a:lnTo>
                  <a:pt x="0" y="0"/>
                </a:lnTo>
                <a:lnTo>
                  <a:pt x="0" y="120571"/>
                </a:lnTo>
                <a:lnTo>
                  <a:pt x="2652557" y="120571"/>
                </a:lnTo>
                <a:lnTo>
                  <a:pt x="2652557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90" name="Google Shape;90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08174" y="7793092"/>
            <a:ext cx="1477575" cy="1199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046536" y="7861418"/>
            <a:ext cx="1499900" cy="11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захар речь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/>
          <a:stretch>
            <a:fillRect/>
          </a:stretch>
        </p:blipFill>
        <p:spPr>
          <a:xfrm>
            <a:off x="15206870" y="8463169"/>
            <a:ext cx="304800" cy="30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75721" y="728869"/>
            <a:ext cx="117775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ЛОГБУ «</a:t>
            </a:r>
            <a:r>
              <a:rPr lang="ru-RU" sz="48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Сланцевский</a:t>
            </a:r>
            <a:r>
              <a:rPr lang="ru-RU" sz="4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СРЦН «Мечта»</a:t>
            </a:r>
            <a:endParaRPr lang="ru-RU" sz="4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092070" y="9316278"/>
            <a:ext cx="5105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Подготовил зав. отделения Петрова Юлия Александровна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27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500" y="570802"/>
            <a:ext cx="17295800" cy="94501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386;p30"/>
          <p:cNvGrpSpPr/>
          <p:nvPr/>
        </p:nvGrpSpPr>
        <p:grpSpPr>
          <a:xfrm>
            <a:off x="3631096" y="1331892"/>
            <a:ext cx="9342781" cy="7151294"/>
            <a:chOff x="0" y="-38100"/>
            <a:chExt cx="1352453" cy="1883468"/>
          </a:xfrm>
        </p:grpSpPr>
        <p:sp>
          <p:nvSpPr>
            <p:cNvPr id="387" name="Google Shape;387;p30"/>
            <p:cNvSpPr/>
            <p:nvPr/>
          </p:nvSpPr>
          <p:spPr>
            <a:xfrm>
              <a:off x="0" y="0"/>
              <a:ext cx="1352453" cy="1845368"/>
            </a:xfrm>
            <a:custGeom>
              <a:avLst/>
              <a:gdLst/>
              <a:ahLst/>
              <a:cxnLst/>
              <a:rect l="l" t="t" r="r" b="b"/>
              <a:pathLst>
                <a:path w="1352453" h="1845368" extrusionOk="0">
                  <a:moveTo>
                    <a:pt x="99505" y="0"/>
                  </a:moveTo>
                  <a:lnTo>
                    <a:pt x="1252948" y="0"/>
                  </a:lnTo>
                  <a:cubicBezTo>
                    <a:pt x="1307903" y="0"/>
                    <a:pt x="1352453" y="44550"/>
                    <a:pt x="1352453" y="99505"/>
                  </a:cubicBezTo>
                  <a:lnTo>
                    <a:pt x="1352453" y="1745864"/>
                  </a:lnTo>
                  <a:cubicBezTo>
                    <a:pt x="1352453" y="1772254"/>
                    <a:pt x="1341970" y="1797563"/>
                    <a:pt x="1323309" y="1816224"/>
                  </a:cubicBezTo>
                  <a:cubicBezTo>
                    <a:pt x="1304648" y="1834885"/>
                    <a:pt x="1279339" y="1845368"/>
                    <a:pt x="1252948" y="1845368"/>
                  </a:cubicBezTo>
                  <a:lnTo>
                    <a:pt x="99505" y="1845368"/>
                  </a:lnTo>
                  <a:cubicBezTo>
                    <a:pt x="73114" y="1845368"/>
                    <a:pt x="47805" y="1834885"/>
                    <a:pt x="29144" y="1816224"/>
                  </a:cubicBezTo>
                  <a:cubicBezTo>
                    <a:pt x="10484" y="1797563"/>
                    <a:pt x="0" y="1772254"/>
                    <a:pt x="0" y="1745864"/>
                  </a:cubicBezTo>
                  <a:lnTo>
                    <a:pt x="0" y="99505"/>
                  </a:lnTo>
                  <a:cubicBezTo>
                    <a:pt x="0" y="73114"/>
                    <a:pt x="10484" y="47805"/>
                    <a:pt x="29144" y="29144"/>
                  </a:cubicBezTo>
                  <a:cubicBezTo>
                    <a:pt x="47805" y="10484"/>
                    <a:pt x="73114" y="0"/>
                    <a:pt x="99505" y="0"/>
                  </a:cubicBezTo>
                  <a:close/>
                </a:path>
              </a:pathLst>
            </a:custGeom>
            <a:solidFill>
              <a:srgbClr val="BCC8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800" b="1" i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НАШИ БУДНИ</a:t>
              </a:r>
              <a:endParaRPr sz="88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8" name="Google Shape;388;p3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7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30"/>
          <p:cNvSpPr/>
          <p:nvPr/>
        </p:nvSpPr>
        <p:spPr>
          <a:xfrm>
            <a:off x="1028700" y="6190868"/>
            <a:ext cx="1470286" cy="3221742"/>
          </a:xfrm>
          <a:custGeom>
            <a:avLst/>
            <a:gdLst/>
            <a:ahLst/>
            <a:cxnLst/>
            <a:rect l="l" t="t" r="r" b="b"/>
            <a:pathLst>
              <a:path w="1470286" h="3221742" extrusionOk="0">
                <a:moveTo>
                  <a:pt x="0" y="0"/>
                </a:moveTo>
                <a:lnTo>
                  <a:pt x="1470286" y="0"/>
                </a:lnTo>
                <a:lnTo>
                  <a:pt x="1470286" y="3221742"/>
                </a:lnTo>
                <a:lnTo>
                  <a:pt x="0" y="3221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91" name="Google Shape;391;p30"/>
          <p:cNvSpPr/>
          <p:nvPr/>
        </p:nvSpPr>
        <p:spPr>
          <a:xfrm rot="1174523">
            <a:off x="12484619" y="978914"/>
            <a:ext cx="6070009" cy="1313329"/>
          </a:xfrm>
          <a:custGeom>
            <a:avLst/>
            <a:gdLst/>
            <a:ahLst/>
            <a:cxnLst/>
            <a:rect l="l" t="t" r="r" b="b"/>
            <a:pathLst>
              <a:path w="6070009" h="1313329" extrusionOk="0">
                <a:moveTo>
                  <a:pt x="0" y="0"/>
                </a:moveTo>
                <a:lnTo>
                  <a:pt x="6070009" y="0"/>
                </a:lnTo>
                <a:lnTo>
                  <a:pt x="6070009" y="1313330"/>
                </a:lnTo>
                <a:lnTo>
                  <a:pt x="0" y="1313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" name="Google Shape;443;p37"/>
          <p:cNvSpPr/>
          <p:nvPr/>
        </p:nvSpPr>
        <p:spPr>
          <a:xfrm>
            <a:off x="13464209" y="4174435"/>
            <a:ext cx="3273287" cy="3021495"/>
          </a:xfrm>
          <a:custGeom>
            <a:avLst/>
            <a:gdLst/>
            <a:ahLst/>
            <a:cxnLst/>
            <a:rect l="l" t="t" r="r" b="b"/>
            <a:pathLst>
              <a:path w="1853895" h="1867905" extrusionOk="0">
                <a:moveTo>
                  <a:pt x="0" y="0"/>
                </a:moveTo>
                <a:lnTo>
                  <a:pt x="1853896" y="0"/>
                </a:lnTo>
                <a:lnTo>
                  <a:pt x="1853896" y="1867904"/>
                </a:lnTo>
                <a:lnTo>
                  <a:pt x="0" y="1867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" name="Google Shape;444;p37"/>
          <p:cNvSpPr/>
          <p:nvPr/>
        </p:nvSpPr>
        <p:spPr>
          <a:xfrm>
            <a:off x="1232452" y="1775792"/>
            <a:ext cx="2425147" cy="2941982"/>
          </a:xfrm>
          <a:custGeom>
            <a:avLst/>
            <a:gdLst/>
            <a:ahLst/>
            <a:cxnLst/>
            <a:rect l="l" t="t" r="r" b="b"/>
            <a:pathLst>
              <a:path w="1641953" h="1673328" extrusionOk="0">
                <a:moveTo>
                  <a:pt x="0" y="0"/>
                </a:moveTo>
                <a:lnTo>
                  <a:pt x="1641953" y="0"/>
                </a:lnTo>
                <a:lnTo>
                  <a:pt x="1641953" y="1673328"/>
                </a:lnTo>
                <a:lnTo>
                  <a:pt x="0" y="16733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3" name="Google Shape;388;p30"/>
          <p:cNvSpPr txBox="1"/>
          <p:nvPr/>
        </p:nvSpPr>
        <p:spPr>
          <a:xfrm>
            <a:off x="3783496" y="1484292"/>
            <a:ext cx="5614844" cy="32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58;p37"/>
          <p:cNvSpPr/>
          <p:nvPr/>
        </p:nvSpPr>
        <p:spPr>
          <a:xfrm rot="6074879">
            <a:off x="6599896" y="6964372"/>
            <a:ext cx="2681250" cy="2920727"/>
          </a:xfrm>
          <a:custGeom>
            <a:avLst/>
            <a:gdLst/>
            <a:ahLst/>
            <a:cxnLst/>
            <a:rect l="l" t="t" r="r" b="b"/>
            <a:pathLst>
              <a:path w="1758159" h="1831415" extrusionOk="0">
                <a:moveTo>
                  <a:pt x="0" y="0"/>
                </a:moveTo>
                <a:lnTo>
                  <a:pt x="1758159" y="0"/>
                </a:lnTo>
                <a:lnTo>
                  <a:pt x="1758159" y="1831416"/>
                </a:lnTo>
                <a:lnTo>
                  <a:pt x="0" y="1831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" name="Google Shape;456;p37"/>
          <p:cNvSpPr/>
          <p:nvPr/>
        </p:nvSpPr>
        <p:spPr>
          <a:xfrm>
            <a:off x="6184316" y="1073425"/>
            <a:ext cx="3184971" cy="2531165"/>
          </a:xfrm>
          <a:custGeom>
            <a:avLst/>
            <a:gdLst/>
            <a:ahLst/>
            <a:cxnLst/>
            <a:rect l="l" t="t" r="r" b="b"/>
            <a:pathLst>
              <a:path w="2158346" h="1899344" extrusionOk="0">
                <a:moveTo>
                  <a:pt x="0" y="0"/>
                </a:moveTo>
                <a:lnTo>
                  <a:pt x="2158346" y="0"/>
                </a:lnTo>
                <a:lnTo>
                  <a:pt x="2158346" y="1899344"/>
                </a:lnTo>
                <a:lnTo>
                  <a:pt x="0" y="1899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0"/>
          <p:cNvSpPr txBox="1"/>
          <p:nvPr/>
        </p:nvSpPr>
        <p:spPr>
          <a:xfrm>
            <a:off x="3631096" y="1331892"/>
            <a:ext cx="5614844" cy="32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388;p30"/>
          <p:cNvSpPr txBox="1"/>
          <p:nvPr/>
        </p:nvSpPr>
        <p:spPr>
          <a:xfrm>
            <a:off x="3783496" y="1484292"/>
            <a:ext cx="5614844" cy="323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711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058" name="Picture 2" descr="https://sun9-74.userapi.com/impg/k84rKtrQYCf7WjeTxs6eo9id2397sj9G9Ifb5A/3z71SzMIPtM.jpg?size=807x605&amp;quality=95&amp;sign=c8704a5023dabfe856e1a0def01c5019&amp;c_uniq_tag=kQJbwEWoNTk9vL6wHoMD1tSAIIQq2qPFcqzdlw2p2_Y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522" y="291547"/>
            <a:ext cx="3782434" cy="283565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09550"/>
          </a:sp3d>
        </p:spPr>
      </p:pic>
      <p:pic>
        <p:nvPicPr>
          <p:cNvPr id="45060" name="Picture 4" descr="https://sun9-49.userapi.com/impg/pxss01wLpa9KDqLH-jBKmVM442fLtxUJQ6Gg0A/mDctMtBdHIE.jpg?size=2560x1177&amp;quality=95&amp;sign=ff287e05fe4a75bcfd0b49fae3cf8de9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951088" y="7991060"/>
            <a:ext cx="4124877" cy="18964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54000"/>
          </a:sp3d>
        </p:spPr>
      </p:pic>
      <p:pic>
        <p:nvPicPr>
          <p:cNvPr id="45062" name="Picture 6" descr="https://sun9-53.userapi.com/impg/CWhpjB7SZA8D3s0IqMAjQW62-eN8xSFxBlGdQg/0BVxkpEM11Y.jpg?size=1620x2160&amp;quality=95&amp;sign=b51396366d177127b2be01d1ccb49efc&amp;type=albu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984757" y="672892"/>
            <a:ext cx="3104459" cy="413927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15900"/>
          </a:sp3d>
        </p:spPr>
      </p:pic>
      <p:pic>
        <p:nvPicPr>
          <p:cNvPr id="45064" name="Picture 8" descr="https://sun9-67.userapi.com/impg/xZd74xy3MU5Bc-miPESjhUcOy6fGsY_PSZG5Dw/eU2HLu-vMGg.jpg?size=1200x1600&amp;quality=95&amp;sign=864b786b8abf50bb2f27e6b2b0ce187c&amp;type=albu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0574" y="6003233"/>
            <a:ext cx="2974846" cy="396646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34950"/>
          </a:sp3d>
        </p:spPr>
      </p:pic>
      <p:pic>
        <p:nvPicPr>
          <p:cNvPr id="45066" name="Picture 10" descr="https://sun9-50.userapi.com/impg/qOppt528EhS4ftFr-ze55J3Smhm6uPF51hSMoQ/fwnF6RTQ7Tc.jpg?size=1156x867&amp;quality=95&amp;sign=0174bf625a93b7fc2db7ba22a559cec9&amp;type=albu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073810" y="5062331"/>
            <a:ext cx="3617842" cy="271338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2250"/>
          </a:sp3d>
        </p:spPr>
      </p:pic>
      <p:pic>
        <p:nvPicPr>
          <p:cNvPr id="46082" name="Picture 2" descr="https://sun9-54.userapi.com/impg/rmJHSRFpx5H-xV9gcjWAUFi4rFhYljTm6EssWA/r6mGd9Pln3k.jpg?size=993x2160&amp;quality=95&amp;sign=56cb4a9da79dabb96501dbd20beff706&amp;type=album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813082" y="354838"/>
            <a:ext cx="1963092" cy="427017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2250"/>
          </a:sp3d>
        </p:spPr>
      </p:pic>
      <p:pic>
        <p:nvPicPr>
          <p:cNvPr id="46084" name="Picture 4" descr="https://sun9-70.userapi.com/impg/BOtCIlvbSS7P42rgY_aKyxX16mqgg0PlEJSiZw/Q58XOl1sFro.jpg?size=996x2160&amp;quality=95&amp;sign=3bb883cdec170baf51109e61a9b7c646&amp;type=album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44349" y="6117359"/>
            <a:ext cx="1855304" cy="40235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47650"/>
          </a:sp3d>
        </p:spPr>
      </p:pic>
      <p:pic>
        <p:nvPicPr>
          <p:cNvPr id="46086" name="Picture 6" descr="https://sun9-38.userapi.com/impg/NGGgXAL1VXVtftVgpga5i7kgFPGImU7Ru8QqAg/ckY6fDYo0C0.jpg?size=580x881&amp;quality=95&amp;sign=400786d75fd43cc62a211d8dcdd27536&amp;type=album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472931" y="6493565"/>
            <a:ext cx="2370034" cy="360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34950"/>
          </a:sp3d>
        </p:spPr>
      </p:pic>
      <p:pic>
        <p:nvPicPr>
          <p:cNvPr id="46088" name="Picture 8" descr="https://sun9-74.userapi.com/impg/_aSApUm1FilOScuJIYlkwqgRez7r5FUP8FB2MA/SollxnrFh5s.jpg?size=2560x1920&amp;quality=95&amp;sign=9f308cff06dc290b9fe981d1f175d0e4&amp;type=album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4389" y="3458817"/>
            <a:ext cx="3097924" cy="232344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41300"/>
          </a:sp3d>
        </p:spPr>
      </p:pic>
      <p:pic>
        <p:nvPicPr>
          <p:cNvPr id="46090" name="Picture 10" descr="https://sun9-40.userapi.com/impg/wpHGSDEzDH6tSj3uNKQa2r8IuT6KnBy-3se0Iw/ZFI5MiIGDLU.jpg?size=2560x1920&amp;quality=95&amp;sign=ab7b4ecac33f5e1b26cadc020b6d63c4&amp;type=album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886600" y="379429"/>
            <a:ext cx="3555033" cy="266627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54000"/>
          </a:sp3d>
        </p:spPr>
      </p:pic>
      <p:pic>
        <p:nvPicPr>
          <p:cNvPr id="46092" name="Picture 12" descr="https://sun9-29.userapi.com/impg/j3hevjSJlG9FGoiqcvGA9QpARpDYE2a4hzzRFw/Djv7o5TdbS8.jpg?size=2560x1920&amp;quality=95&amp;sign=e5ef880300676c11c987b4118d188804&amp;type=album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81732" y="7050155"/>
            <a:ext cx="3846581" cy="28849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60350"/>
          </a:sp3d>
        </p:spPr>
      </p:pic>
      <p:pic>
        <p:nvPicPr>
          <p:cNvPr id="46094" name="Picture 14" descr="https://sun9-27.userapi.com/impg/uNjBHymsdu7S9Q3ZTUnYj-71HN_8d0DN4wOeKw/V8jYqtIj_ZE.jpg?size=813x1175&amp;quality=95&amp;sign=7df1a3c7d9a143d5b66a345d1df9695b&amp;type=album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602219" y="3298087"/>
            <a:ext cx="2296077" cy="33184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73050"/>
          </a:sp3d>
        </p:spPr>
      </p:pic>
      <p:pic>
        <p:nvPicPr>
          <p:cNvPr id="46096" name="Picture 16" descr="https://sun9-38.userapi.com/impg/99cPHz4oeOu3-H4Q_iwcfahHe4qLXej2Nozggw/lU2Q5h1WV7c.jpg?size=2560x1181&amp;quality=95&amp;sign=d268858e43d57ac5cf1426e8a605aa25&amp;type=album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133384" y="4253948"/>
            <a:ext cx="4584732" cy="211506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8600"/>
          </a:sp3d>
        </p:spPr>
      </p:pic>
      <p:pic>
        <p:nvPicPr>
          <p:cNvPr id="46098" name="Picture 18" descr="https://sun9-77.userapi.com/impg/eZ6RkqnAfVxj2_baxgSKuzHzIweRd6-gguKk0g/jyCLJ4AWjMk.jpg?size=1080x1440&amp;quality=95&amp;sign=aa66a95559baad117660f8239392d06f&amp;type=album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655505" y="3458817"/>
            <a:ext cx="1777886" cy="23705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34950"/>
          </a:sp3d>
        </p:spPr>
      </p:pic>
      <p:pic>
        <p:nvPicPr>
          <p:cNvPr id="46100" name="Picture 20" descr="https://sun9-60.userapi.com/impg/Xcm2c1sYKZqJMsfd5pNm8wTMyLzWUBzdSo_5ew/fq2vyp7h0PI.jpg?size=1200x1600&amp;quality=95&amp;sign=fa47445892398b33d764112772429efb&amp;type=album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9074288" y="212035"/>
            <a:ext cx="2918930" cy="38919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8600"/>
          </a:sp3d>
        </p:spPr>
      </p:pic>
      <p:pic>
        <p:nvPicPr>
          <p:cNvPr id="46104" name="Picture 24" descr="https://sun9-10.userapi.com/impg/9uutmLiInnPF60ps9jqA5xMmpNl_wQ-ie66ybw/ios60sDz5_8.jpg?size=996x2160&amp;quality=95&amp;sign=68f728b5f73de9fb3ecd357a2473ab10&amp;type=album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9657384" y="6517101"/>
            <a:ext cx="1660000" cy="360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66700"/>
          </a:sp3d>
        </p:spPr>
      </p:pic>
      <p:pic>
        <p:nvPicPr>
          <p:cNvPr id="23" name="Google Shape;185;p19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3040139" y="5022573"/>
            <a:ext cx="808383" cy="967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86;p19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 rot="9130137">
            <a:off x="12618942" y="4747445"/>
            <a:ext cx="1180352" cy="112848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66;p24"/>
          <p:cNvSpPr/>
          <p:nvPr/>
        </p:nvSpPr>
        <p:spPr>
          <a:xfrm>
            <a:off x="0" y="0"/>
            <a:ext cx="1938545" cy="2425148"/>
          </a:xfrm>
          <a:custGeom>
            <a:avLst/>
            <a:gdLst/>
            <a:ahLst/>
            <a:cxnLst/>
            <a:rect l="l" t="t" r="r" b="b"/>
            <a:pathLst>
              <a:path w="3446920" h="5639133" extrusionOk="0">
                <a:moveTo>
                  <a:pt x="0" y="0"/>
                </a:moveTo>
                <a:lnTo>
                  <a:pt x="3446920" y="0"/>
                </a:lnTo>
                <a:lnTo>
                  <a:pt x="3446920" y="5639134"/>
                </a:lnTo>
                <a:lnTo>
                  <a:pt x="0" y="56391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6" name="Google Shape;266;p24"/>
          <p:cNvSpPr/>
          <p:nvPr/>
        </p:nvSpPr>
        <p:spPr>
          <a:xfrm>
            <a:off x="16349455" y="178904"/>
            <a:ext cx="1938545" cy="2425148"/>
          </a:xfrm>
          <a:custGeom>
            <a:avLst/>
            <a:gdLst/>
            <a:ahLst/>
            <a:cxnLst/>
            <a:rect l="l" t="t" r="r" b="b"/>
            <a:pathLst>
              <a:path w="3446920" h="5639133" extrusionOk="0">
                <a:moveTo>
                  <a:pt x="0" y="0"/>
                </a:moveTo>
                <a:lnTo>
                  <a:pt x="3446920" y="0"/>
                </a:lnTo>
                <a:lnTo>
                  <a:pt x="3446920" y="5639134"/>
                </a:lnTo>
                <a:lnTo>
                  <a:pt x="0" y="56391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87;p34"/>
          <p:cNvSpPr/>
          <p:nvPr/>
        </p:nvSpPr>
        <p:spPr>
          <a:xfrm rot="1135056">
            <a:off x="15293008" y="-110471"/>
            <a:ext cx="2695155" cy="3794573"/>
          </a:xfrm>
          <a:custGeom>
            <a:avLst/>
            <a:gdLst/>
            <a:ahLst/>
            <a:cxnLst/>
            <a:rect l="l" t="t" r="r" b="b"/>
            <a:pathLst>
              <a:path w="887506" h="1451952" extrusionOk="0">
                <a:moveTo>
                  <a:pt x="0" y="0"/>
                </a:moveTo>
                <a:lnTo>
                  <a:pt x="887506" y="0"/>
                </a:lnTo>
                <a:lnTo>
                  <a:pt x="887506" y="1451952"/>
                </a:lnTo>
                <a:lnTo>
                  <a:pt x="0" y="1451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Google Shape;502;p34"/>
          <p:cNvSpPr/>
          <p:nvPr/>
        </p:nvSpPr>
        <p:spPr>
          <a:xfrm>
            <a:off x="238539" y="6162261"/>
            <a:ext cx="2430183" cy="3720477"/>
          </a:xfrm>
          <a:custGeom>
            <a:avLst/>
            <a:gdLst/>
            <a:ahLst/>
            <a:cxnLst/>
            <a:rect l="l" t="t" r="r" b="b"/>
            <a:pathLst>
              <a:path w="435678" h="954674" extrusionOk="0">
                <a:moveTo>
                  <a:pt x="0" y="0"/>
                </a:moveTo>
                <a:lnTo>
                  <a:pt x="435679" y="0"/>
                </a:lnTo>
                <a:lnTo>
                  <a:pt x="435679" y="954674"/>
                </a:lnTo>
                <a:lnTo>
                  <a:pt x="0" y="9546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" name="Google Shape;481;p34"/>
          <p:cNvSpPr/>
          <p:nvPr/>
        </p:nvSpPr>
        <p:spPr>
          <a:xfrm flipH="1">
            <a:off x="15279757" y="6281531"/>
            <a:ext cx="2478155" cy="3843130"/>
          </a:xfrm>
          <a:custGeom>
            <a:avLst/>
            <a:gdLst/>
            <a:ahLst/>
            <a:cxnLst/>
            <a:rect l="l" t="t" r="r" b="b"/>
            <a:pathLst>
              <a:path w="692595" h="857945" extrusionOk="0">
                <a:moveTo>
                  <a:pt x="692596" y="0"/>
                </a:moveTo>
                <a:lnTo>
                  <a:pt x="0" y="0"/>
                </a:lnTo>
                <a:lnTo>
                  <a:pt x="0" y="857944"/>
                </a:lnTo>
                <a:lnTo>
                  <a:pt x="692596" y="857944"/>
                </a:lnTo>
                <a:lnTo>
                  <a:pt x="692596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" name="Google Shape;441;p37"/>
          <p:cNvSpPr/>
          <p:nvPr/>
        </p:nvSpPr>
        <p:spPr>
          <a:xfrm rot="-223537">
            <a:off x="3044728" y="582808"/>
            <a:ext cx="11694961" cy="8694001"/>
          </a:xfrm>
          <a:custGeom>
            <a:avLst/>
            <a:gdLst/>
            <a:ahLst/>
            <a:cxnLst/>
            <a:rect l="l" t="t" r="r" b="b"/>
            <a:pathLst>
              <a:path w="1878332" h="2900899" extrusionOk="0">
                <a:moveTo>
                  <a:pt x="0" y="0"/>
                </a:moveTo>
                <a:lnTo>
                  <a:pt x="1878332" y="0"/>
                </a:lnTo>
                <a:lnTo>
                  <a:pt x="1878332" y="2900898"/>
                </a:lnTo>
                <a:lnTo>
                  <a:pt x="0" y="29008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" name="Google Shape;487;p34"/>
          <p:cNvSpPr/>
          <p:nvPr/>
        </p:nvSpPr>
        <p:spPr>
          <a:xfrm rot="20534689">
            <a:off x="-55482" y="-2879"/>
            <a:ext cx="2862037" cy="3744426"/>
          </a:xfrm>
          <a:custGeom>
            <a:avLst/>
            <a:gdLst/>
            <a:ahLst/>
            <a:cxnLst/>
            <a:rect l="l" t="t" r="r" b="b"/>
            <a:pathLst>
              <a:path w="887506" h="1451952" extrusionOk="0">
                <a:moveTo>
                  <a:pt x="0" y="0"/>
                </a:moveTo>
                <a:lnTo>
                  <a:pt x="887506" y="0"/>
                </a:lnTo>
                <a:lnTo>
                  <a:pt x="887506" y="1451952"/>
                </a:lnTo>
                <a:lnTo>
                  <a:pt x="0" y="14519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" name="TextBox 9"/>
          <p:cNvSpPr txBox="1"/>
          <p:nvPr/>
        </p:nvSpPr>
        <p:spPr>
          <a:xfrm rot="21358270">
            <a:off x="3339548" y="2464904"/>
            <a:ext cx="11110389" cy="452431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234950"/>
            <a:bevelB w="17145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ДАВАЙТЕ ПОМОГАТЬ </a:t>
            </a:r>
          </a:p>
          <a:p>
            <a:pPr algn="ctr"/>
            <a:r>
              <a:rPr lang="ru-RU" sz="7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ЛЮДЯМ И ЛЮБИТЬ ДРУГ ДРУГА!!!</a:t>
            </a:r>
            <a:endParaRPr lang="ru-RU" sz="72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C8D4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-96003"/>
            <a:ext cx="18260345" cy="10383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916" y="423763"/>
            <a:ext cx="17276170" cy="94394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-1619361" y="1035424"/>
            <a:ext cx="21819140" cy="136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995"/>
              </a:lnSpc>
            </a:pPr>
            <a:r>
              <a:rPr lang="ru-RU" sz="40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обслуживаемых граждан,</a:t>
            </a:r>
          </a:p>
          <a:p>
            <a:pPr lvl="0" algn="ctr">
              <a:lnSpc>
                <a:spcPct val="110995"/>
              </a:lnSpc>
            </a:pPr>
            <a:r>
              <a:rPr lang="ru-RU" sz="40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работы и формы оказания услуг</a:t>
            </a:r>
            <a:endParaRPr sz="400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1719183" y="3719029"/>
            <a:ext cx="4574400" cy="3016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indent="-342900" algn="ctr"/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Дети-инвалиды от рождения  до 18 лет.</a:t>
            </a:r>
          </a:p>
          <a:p>
            <a:pPr marL="342900" indent="-342900" algn="ctr"/>
            <a:endParaRPr lang="ru-RU" sz="28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Семьи, воспитывающие несовершеннолетних детей и детей-инвалидов от  рождения до 18 лет</a:t>
            </a:r>
          </a:p>
        </p:txBody>
      </p:sp>
      <p:sp>
        <p:nvSpPr>
          <p:cNvPr id="100" name="Google Shape;100;p14"/>
          <p:cNvSpPr txBox="1"/>
          <p:nvPr/>
        </p:nvSpPr>
        <p:spPr>
          <a:xfrm>
            <a:off x="1435692" y="2892000"/>
            <a:ext cx="514130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Категории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376094" y="3719029"/>
            <a:ext cx="4286100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Комплексная реабилитация детей –инвалидов.</a:t>
            </a:r>
          </a:p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 Помощь семьям, </a:t>
            </a:r>
          </a:p>
          <a:p>
            <a:pPr algn="ctr"/>
            <a:r>
              <a:rPr lang="ru-RU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воспитывающим детей-инвалидов, в адаптации ребенка в социальной среде и интеграции в общество</a:t>
            </a:r>
            <a:endParaRPr sz="2800">
              <a:solidFill>
                <a:schemeClr val="bg1"/>
              </a:solidFill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948565" y="2892000"/>
            <a:ext cx="514130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Направления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12379092" y="3719029"/>
            <a:ext cx="4619100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indent="-514350" algn="ctr"/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Полустационарная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форма социального обслуживания с дневным пребыванием</a:t>
            </a:r>
          </a:p>
          <a:p>
            <a:pPr marL="514350" indent="-514350" algn="ctr"/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Полустационарная</a:t>
            </a: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социального обслуживания с краткосрочным пребыванием</a:t>
            </a:r>
          </a:p>
          <a:p>
            <a:pPr marL="342900" indent="-342900" algn="ctr">
              <a:buNone/>
            </a:pP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Социальное обслуживание на дому</a:t>
            </a:r>
          </a:p>
          <a:p>
            <a:pPr marL="342900" indent="-342900" algn="ctr">
              <a:buNone/>
            </a:pPr>
            <a:r>
              <a:rPr lang="ru-RU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12117999" y="2892000"/>
            <a:ext cx="514130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Формы</a:t>
            </a:r>
            <a:endParaRPr/>
          </a:p>
        </p:txBody>
      </p:sp>
      <p:pic>
        <p:nvPicPr>
          <p:cNvPr id="105" name="Google Shape;10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5754" y="6400799"/>
            <a:ext cx="2622176" cy="3069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C8D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1828800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612" y="341516"/>
            <a:ext cx="17295800" cy="94502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3206399" y="795130"/>
            <a:ext cx="11875201" cy="2420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85" b="0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Статистические данные за 2023 год по возрастам</a:t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201351" y="5205725"/>
            <a:ext cx="2060370" cy="4801709"/>
          </a:xfrm>
          <a:custGeom>
            <a:avLst/>
            <a:gdLst/>
            <a:ahLst/>
            <a:cxnLst/>
            <a:rect l="l" t="t" r="r" b="b"/>
            <a:pathLst>
              <a:path w="2060370" h="4801709" extrusionOk="0">
                <a:moveTo>
                  <a:pt x="0" y="0"/>
                </a:moveTo>
                <a:lnTo>
                  <a:pt x="2060370" y="0"/>
                </a:lnTo>
                <a:lnTo>
                  <a:pt x="2060370" y="4801709"/>
                </a:lnTo>
                <a:lnTo>
                  <a:pt x="0" y="4801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5" name="Google Shape;115;p15"/>
          <p:cNvSpPr/>
          <p:nvPr/>
        </p:nvSpPr>
        <p:spPr>
          <a:xfrm>
            <a:off x="2626493" y="7209183"/>
            <a:ext cx="2064777" cy="2140206"/>
          </a:xfrm>
          <a:custGeom>
            <a:avLst/>
            <a:gdLst/>
            <a:ahLst/>
            <a:cxnLst/>
            <a:rect l="l" t="t" r="r" b="b"/>
            <a:pathLst>
              <a:path w="2517377" h="2480760" extrusionOk="0">
                <a:moveTo>
                  <a:pt x="0" y="0"/>
                </a:moveTo>
                <a:lnTo>
                  <a:pt x="2517377" y="0"/>
                </a:lnTo>
                <a:lnTo>
                  <a:pt x="2517377" y="2480760"/>
                </a:lnTo>
                <a:lnTo>
                  <a:pt x="0" y="248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6" name="Google Shape;116;p15"/>
          <p:cNvSpPr/>
          <p:nvPr/>
        </p:nvSpPr>
        <p:spPr>
          <a:xfrm>
            <a:off x="4837042" y="3392557"/>
            <a:ext cx="3392557" cy="2621550"/>
          </a:xfrm>
          <a:custGeom>
            <a:avLst/>
            <a:gdLst/>
            <a:ahLst/>
            <a:cxnLst/>
            <a:rect l="l" t="t" r="r" b="b"/>
            <a:pathLst>
              <a:path w="2797109" h="2405513" extrusionOk="0">
                <a:moveTo>
                  <a:pt x="0" y="0"/>
                </a:moveTo>
                <a:lnTo>
                  <a:pt x="2797108" y="0"/>
                </a:lnTo>
                <a:lnTo>
                  <a:pt x="2797108" y="2405513"/>
                </a:lnTo>
                <a:lnTo>
                  <a:pt x="0" y="2405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7" name="Google Shape;117;p15"/>
          <p:cNvSpPr/>
          <p:nvPr/>
        </p:nvSpPr>
        <p:spPr>
          <a:xfrm>
            <a:off x="12470297" y="3193774"/>
            <a:ext cx="4041912" cy="2849217"/>
          </a:xfrm>
          <a:custGeom>
            <a:avLst/>
            <a:gdLst/>
            <a:ahLst/>
            <a:cxnLst/>
            <a:rect l="l" t="t" r="r" b="b"/>
            <a:pathLst>
              <a:path w="2584048" h="2405513" extrusionOk="0">
                <a:moveTo>
                  <a:pt x="0" y="0"/>
                </a:moveTo>
                <a:lnTo>
                  <a:pt x="2584048" y="0"/>
                </a:lnTo>
                <a:lnTo>
                  <a:pt x="2584048" y="2405513"/>
                </a:lnTo>
                <a:lnTo>
                  <a:pt x="0" y="2405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8" name="Google Shape;118;p15"/>
          <p:cNvSpPr txBox="1"/>
          <p:nvPr/>
        </p:nvSpPr>
        <p:spPr>
          <a:xfrm>
            <a:off x="1941578" y="3927905"/>
            <a:ext cx="2259361" cy="203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о</a:t>
            </a:r>
            <a:r>
              <a:rPr lang="ru-RU" sz="4800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т</a:t>
            </a:r>
            <a:r>
              <a:rPr lang="ru-RU" sz="7085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 </a:t>
            </a:r>
            <a:r>
              <a:rPr lang="en-US" sz="7085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0</a:t>
            </a:r>
            <a:r>
              <a:rPr lang="ru-RU" sz="7085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-3</a:t>
            </a:r>
          </a:p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sym typeface="Paytone One"/>
              </a:rPr>
              <a:t>лет</a:t>
            </a:r>
            <a:endParaRPr sz="4800"/>
          </a:p>
        </p:txBody>
      </p:sp>
      <p:sp>
        <p:nvSpPr>
          <p:cNvPr id="119" name="Google Shape;119;p15"/>
          <p:cNvSpPr txBox="1"/>
          <p:nvPr/>
        </p:nvSpPr>
        <p:spPr>
          <a:xfrm>
            <a:off x="5093300" y="3967662"/>
            <a:ext cx="2420681" cy="203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   от</a:t>
            </a:r>
            <a:r>
              <a:rPr lang="ru-RU" sz="7085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 3-7</a:t>
            </a:r>
          </a:p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sym typeface="Paytone One"/>
              </a:rPr>
              <a:t>   лет</a:t>
            </a:r>
            <a:endParaRPr sz="4800"/>
          </a:p>
        </p:txBody>
      </p:sp>
      <p:sp>
        <p:nvSpPr>
          <p:cNvPr id="120" name="Google Shape;120;p15"/>
          <p:cNvSpPr txBox="1"/>
          <p:nvPr/>
        </p:nvSpPr>
        <p:spPr>
          <a:xfrm>
            <a:off x="8759686" y="3927904"/>
            <a:ext cx="2981739" cy="203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от</a:t>
            </a:r>
            <a:r>
              <a:rPr lang="ru-RU" sz="7085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 7-1</a:t>
            </a:r>
            <a:r>
              <a:rPr lang="en-US" sz="7085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 lang="ru-RU" sz="7085" b="0" i="0" u="none" strike="noStrike" cap="none" dirty="0" smtClean="0">
              <a:solidFill>
                <a:srgbClr val="7BCFFB"/>
              </a:solidFill>
              <a:latin typeface="Paytone One"/>
              <a:ea typeface="Paytone One"/>
              <a:cs typeface="Paytone One"/>
              <a:sym typeface="Paytone One"/>
            </a:endParaRPr>
          </a:p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sym typeface="Paytone One"/>
              </a:rPr>
              <a:t>лет</a:t>
            </a:r>
            <a:endParaRPr sz="4800"/>
          </a:p>
        </p:txBody>
      </p:sp>
      <p:sp>
        <p:nvSpPr>
          <p:cNvPr id="18" name="Google Shape;117;p15"/>
          <p:cNvSpPr/>
          <p:nvPr/>
        </p:nvSpPr>
        <p:spPr>
          <a:xfrm>
            <a:off x="8481390" y="3273287"/>
            <a:ext cx="3723861" cy="2862470"/>
          </a:xfrm>
          <a:custGeom>
            <a:avLst/>
            <a:gdLst/>
            <a:ahLst/>
            <a:cxnLst/>
            <a:rect l="l" t="t" r="r" b="b"/>
            <a:pathLst>
              <a:path w="2584048" h="2405513" extrusionOk="0">
                <a:moveTo>
                  <a:pt x="0" y="0"/>
                </a:moveTo>
                <a:lnTo>
                  <a:pt x="2584048" y="0"/>
                </a:lnTo>
                <a:lnTo>
                  <a:pt x="2584048" y="2405513"/>
                </a:lnTo>
                <a:lnTo>
                  <a:pt x="0" y="2405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0" name="Google Shape;119;p15"/>
          <p:cNvSpPr txBox="1"/>
          <p:nvPr/>
        </p:nvSpPr>
        <p:spPr>
          <a:xfrm>
            <a:off x="12960625" y="3908026"/>
            <a:ext cx="3233531" cy="2030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от</a:t>
            </a:r>
            <a:r>
              <a:rPr lang="ru-RU" sz="7085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 14-18</a:t>
            </a:r>
          </a:p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 smtClean="0">
                <a:solidFill>
                  <a:srgbClr val="7BCFFB"/>
                </a:solidFill>
                <a:sym typeface="Paytone One"/>
              </a:rPr>
              <a:t>лет</a:t>
            </a:r>
            <a:endParaRPr sz="4800"/>
          </a:p>
        </p:txBody>
      </p:sp>
      <p:sp>
        <p:nvSpPr>
          <p:cNvPr id="22" name="Стрелка вправо с вырезом 21"/>
          <p:cNvSpPr/>
          <p:nvPr/>
        </p:nvSpPr>
        <p:spPr>
          <a:xfrm rot="4466243">
            <a:off x="2159339" y="6570831"/>
            <a:ext cx="1434298" cy="261793"/>
          </a:xfrm>
          <a:prstGeom prst="notchedRightArrow">
            <a:avLst/>
          </a:prstGeom>
          <a:solidFill>
            <a:srgbClr val="9AD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4466243">
            <a:off x="5545270" y="6497943"/>
            <a:ext cx="1434298" cy="261793"/>
          </a:xfrm>
          <a:prstGeom prst="notchedRightArrow">
            <a:avLst/>
          </a:prstGeom>
          <a:solidFill>
            <a:srgbClr val="9AD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право с вырезом 23"/>
          <p:cNvSpPr/>
          <p:nvPr/>
        </p:nvSpPr>
        <p:spPr>
          <a:xfrm rot="4466243">
            <a:off x="9680923" y="6571395"/>
            <a:ext cx="1193088" cy="235137"/>
          </a:xfrm>
          <a:prstGeom prst="notchedRightArrow">
            <a:avLst/>
          </a:prstGeom>
          <a:solidFill>
            <a:srgbClr val="9AD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Стрелка вправо с вырезом 24"/>
          <p:cNvSpPr/>
          <p:nvPr/>
        </p:nvSpPr>
        <p:spPr>
          <a:xfrm rot="4466243">
            <a:off x="13848771" y="6445216"/>
            <a:ext cx="1146628" cy="229077"/>
          </a:xfrm>
          <a:prstGeom prst="notchedRightArrow">
            <a:avLst/>
          </a:prstGeom>
          <a:solidFill>
            <a:srgbClr val="9AD9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Google Shape;115;p15"/>
          <p:cNvSpPr/>
          <p:nvPr/>
        </p:nvSpPr>
        <p:spPr>
          <a:xfrm>
            <a:off x="1378225" y="3273288"/>
            <a:ext cx="3180523" cy="2862470"/>
          </a:xfrm>
          <a:custGeom>
            <a:avLst/>
            <a:gdLst/>
            <a:ahLst/>
            <a:cxnLst/>
            <a:rect l="l" t="t" r="r" b="b"/>
            <a:pathLst>
              <a:path w="2517377" h="2480760" extrusionOk="0">
                <a:moveTo>
                  <a:pt x="0" y="0"/>
                </a:moveTo>
                <a:lnTo>
                  <a:pt x="2517377" y="0"/>
                </a:lnTo>
                <a:lnTo>
                  <a:pt x="2517377" y="2480760"/>
                </a:lnTo>
                <a:lnTo>
                  <a:pt x="0" y="248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1" name="Google Shape;119;p15"/>
          <p:cNvSpPr txBox="1"/>
          <p:nvPr/>
        </p:nvSpPr>
        <p:spPr>
          <a:xfrm>
            <a:off x="2966327" y="7606748"/>
            <a:ext cx="1194856" cy="121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85" b="1" dirty="0" smtClean="0">
                <a:solidFill>
                  <a:srgbClr val="7BCFFB"/>
                </a:solidFill>
                <a:sym typeface="Paytone One"/>
              </a:rPr>
              <a:t>4</a:t>
            </a:r>
            <a:endParaRPr b="1"/>
          </a:p>
        </p:txBody>
      </p:sp>
      <p:sp>
        <p:nvSpPr>
          <p:cNvPr id="26" name="Google Shape;119;p15"/>
          <p:cNvSpPr txBox="1"/>
          <p:nvPr/>
        </p:nvSpPr>
        <p:spPr>
          <a:xfrm>
            <a:off x="6073961" y="7706139"/>
            <a:ext cx="1194856" cy="121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85" b="1" dirty="0" smtClean="0">
                <a:solidFill>
                  <a:srgbClr val="7BCFFB"/>
                </a:solidFill>
                <a:sym typeface="Paytone One"/>
              </a:rPr>
              <a:t>7</a:t>
            </a:r>
            <a:endParaRPr b="1"/>
          </a:p>
        </p:txBody>
      </p:sp>
      <p:sp>
        <p:nvSpPr>
          <p:cNvPr id="27" name="Google Shape;115;p15"/>
          <p:cNvSpPr/>
          <p:nvPr/>
        </p:nvSpPr>
        <p:spPr>
          <a:xfrm>
            <a:off x="9223513" y="7215809"/>
            <a:ext cx="2537791" cy="1967948"/>
          </a:xfrm>
          <a:custGeom>
            <a:avLst/>
            <a:gdLst/>
            <a:ahLst/>
            <a:cxnLst/>
            <a:rect l="l" t="t" r="r" b="b"/>
            <a:pathLst>
              <a:path w="2517377" h="2480760" extrusionOk="0">
                <a:moveTo>
                  <a:pt x="0" y="0"/>
                </a:moveTo>
                <a:lnTo>
                  <a:pt x="2517377" y="0"/>
                </a:lnTo>
                <a:lnTo>
                  <a:pt x="2517377" y="2480760"/>
                </a:lnTo>
                <a:lnTo>
                  <a:pt x="0" y="248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8" name="Google Shape;115;p15"/>
          <p:cNvSpPr/>
          <p:nvPr/>
        </p:nvSpPr>
        <p:spPr>
          <a:xfrm>
            <a:off x="5658678" y="7288696"/>
            <a:ext cx="2160105" cy="2001078"/>
          </a:xfrm>
          <a:custGeom>
            <a:avLst/>
            <a:gdLst/>
            <a:ahLst/>
            <a:cxnLst/>
            <a:rect l="l" t="t" r="r" b="b"/>
            <a:pathLst>
              <a:path w="2517377" h="2480760" extrusionOk="0">
                <a:moveTo>
                  <a:pt x="0" y="0"/>
                </a:moveTo>
                <a:lnTo>
                  <a:pt x="2517377" y="0"/>
                </a:lnTo>
                <a:lnTo>
                  <a:pt x="2517377" y="2480760"/>
                </a:lnTo>
                <a:lnTo>
                  <a:pt x="0" y="248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9" name="Google Shape;119;p15"/>
          <p:cNvSpPr txBox="1"/>
          <p:nvPr/>
        </p:nvSpPr>
        <p:spPr>
          <a:xfrm>
            <a:off x="9956849" y="7520609"/>
            <a:ext cx="1194856" cy="121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85" b="1" dirty="0" smtClean="0">
                <a:solidFill>
                  <a:srgbClr val="7BCFFB"/>
                </a:solidFill>
                <a:sym typeface="Paytone One"/>
              </a:rPr>
              <a:t>24</a:t>
            </a:r>
            <a:endParaRPr b="1"/>
          </a:p>
        </p:txBody>
      </p:sp>
      <p:sp>
        <p:nvSpPr>
          <p:cNvPr id="31" name="Google Shape;119;p15"/>
          <p:cNvSpPr txBox="1"/>
          <p:nvPr/>
        </p:nvSpPr>
        <p:spPr>
          <a:xfrm>
            <a:off x="14051770" y="7388087"/>
            <a:ext cx="1194856" cy="1210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085" b="1" dirty="0" smtClean="0">
                <a:solidFill>
                  <a:srgbClr val="7BCFFB"/>
                </a:solidFill>
                <a:sym typeface="Paytone One"/>
              </a:rPr>
              <a:t>26</a:t>
            </a:r>
            <a:endParaRPr b="1"/>
          </a:p>
        </p:txBody>
      </p:sp>
      <p:sp>
        <p:nvSpPr>
          <p:cNvPr id="32" name="Google Shape;115;p15"/>
          <p:cNvSpPr/>
          <p:nvPr/>
        </p:nvSpPr>
        <p:spPr>
          <a:xfrm>
            <a:off x="13285304" y="7116417"/>
            <a:ext cx="2908853" cy="2120348"/>
          </a:xfrm>
          <a:custGeom>
            <a:avLst/>
            <a:gdLst/>
            <a:ahLst/>
            <a:cxnLst/>
            <a:rect l="l" t="t" r="r" b="b"/>
            <a:pathLst>
              <a:path w="2517377" h="2480760" extrusionOk="0">
                <a:moveTo>
                  <a:pt x="0" y="0"/>
                </a:moveTo>
                <a:lnTo>
                  <a:pt x="2517377" y="0"/>
                </a:lnTo>
                <a:lnTo>
                  <a:pt x="2517377" y="2480760"/>
                </a:lnTo>
                <a:lnTo>
                  <a:pt x="0" y="2480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34" name="Google Shape;330;p28"/>
          <p:cNvGrpSpPr/>
          <p:nvPr/>
        </p:nvGrpSpPr>
        <p:grpSpPr>
          <a:xfrm>
            <a:off x="2941983" y="5924939"/>
            <a:ext cx="14312348" cy="1016415"/>
            <a:chOff x="12700" y="0"/>
            <a:chExt cx="16103600" cy="2260600"/>
          </a:xfrm>
        </p:grpSpPr>
        <p:sp>
          <p:nvSpPr>
            <p:cNvPr id="35" name="Google Shape;331;p28"/>
            <p:cNvSpPr/>
            <p:nvPr/>
          </p:nvSpPr>
          <p:spPr>
            <a:xfrm>
              <a:off x="12700" y="0"/>
              <a:ext cx="9499600" cy="2260600"/>
            </a:xfrm>
            <a:custGeom>
              <a:avLst/>
              <a:gdLst/>
              <a:ahLst/>
              <a:cxnLst/>
              <a:rect l="l" t="t" r="r" b="b"/>
              <a:pathLst>
                <a:path w="9499600" h="2260600" extrusionOk="0">
                  <a:moveTo>
                    <a:pt x="622300" y="0"/>
                  </a:moveTo>
                  <a:cubicBezTo>
                    <a:pt x="508000" y="0"/>
                    <a:pt x="406400" y="88900"/>
                    <a:pt x="406400" y="215900"/>
                  </a:cubicBezTo>
                  <a:lnTo>
                    <a:pt x="406400" y="279400"/>
                  </a:lnTo>
                  <a:cubicBezTo>
                    <a:pt x="406400" y="393700"/>
                    <a:pt x="508000" y="495300"/>
                    <a:pt x="622300" y="495300"/>
                  </a:cubicBezTo>
                  <a:cubicBezTo>
                    <a:pt x="736600" y="495300"/>
                    <a:pt x="838200" y="393700"/>
                    <a:pt x="838200" y="279400"/>
                  </a:cubicBezTo>
                  <a:lnTo>
                    <a:pt x="838200" y="215900"/>
                  </a:lnTo>
                  <a:cubicBezTo>
                    <a:pt x="838200" y="88900"/>
                    <a:pt x="736600" y="0"/>
                    <a:pt x="622300" y="0"/>
                  </a:cubicBezTo>
                  <a:moveTo>
                    <a:pt x="406400" y="965200"/>
                  </a:moveTo>
                  <a:cubicBezTo>
                    <a:pt x="406400" y="965200"/>
                    <a:pt x="393700" y="952500"/>
                    <a:pt x="393700" y="965200"/>
                  </a:cubicBezTo>
                  <a:lnTo>
                    <a:pt x="241300" y="1320800"/>
                  </a:lnTo>
                  <a:cubicBezTo>
                    <a:pt x="215900" y="1371600"/>
                    <a:pt x="165100" y="1409700"/>
                    <a:pt x="101600" y="1409700"/>
                  </a:cubicBezTo>
                  <a:lnTo>
                    <a:pt x="38100" y="1409700"/>
                  </a:lnTo>
                  <a:cubicBezTo>
                    <a:pt x="25400" y="1409700"/>
                    <a:pt x="12700" y="1409700"/>
                    <a:pt x="12700" y="1397000"/>
                  </a:cubicBezTo>
                  <a:cubicBezTo>
                    <a:pt x="0" y="1384300"/>
                    <a:pt x="0" y="1371600"/>
                    <a:pt x="12700" y="1358900"/>
                  </a:cubicBezTo>
                  <a:lnTo>
                    <a:pt x="203200" y="914400"/>
                  </a:lnTo>
                  <a:lnTo>
                    <a:pt x="266700" y="736600"/>
                  </a:lnTo>
                  <a:cubicBezTo>
                    <a:pt x="317500" y="635000"/>
                    <a:pt x="419100" y="558800"/>
                    <a:pt x="533400" y="558800"/>
                  </a:cubicBezTo>
                  <a:lnTo>
                    <a:pt x="711200" y="558800"/>
                  </a:lnTo>
                  <a:cubicBezTo>
                    <a:pt x="825500" y="558800"/>
                    <a:pt x="927100" y="635000"/>
                    <a:pt x="977900" y="736600"/>
                  </a:cubicBezTo>
                  <a:lnTo>
                    <a:pt x="1041400" y="914400"/>
                  </a:lnTo>
                  <a:lnTo>
                    <a:pt x="1231900" y="1358900"/>
                  </a:lnTo>
                  <a:cubicBezTo>
                    <a:pt x="1244600" y="1371600"/>
                    <a:pt x="1244600" y="1384300"/>
                    <a:pt x="1231900" y="1397000"/>
                  </a:cubicBezTo>
                  <a:cubicBezTo>
                    <a:pt x="1231900" y="1409700"/>
                    <a:pt x="1219200" y="1409700"/>
                    <a:pt x="1206500" y="1409700"/>
                  </a:cubicBezTo>
                  <a:lnTo>
                    <a:pt x="1143000" y="1409700"/>
                  </a:lnTo>
                  <a:cubicBezTo>
                    <a:pt x="1079500" y="1409700"/>
                    <a:pt x="1028700" y="1371600"/>
                    <a:pt x="1003300" y="1320800"/>
                  </a:cubicBezTo>
                  <a:lnTo>
                    <a:pt x="850900" y="965200"/>
                  </a:lnTo>
                  <a:cubicBezTo>
                    <a:pt x="850900" y="952500"/>
                    <a:pt x="838200" y="965200"/>
                    <a:pt x="838200" y="965200"/>
                  </a:cubicBezTo>
                  <a:lnTo>
                    <a:pt x="901700" y="1409700"/>
                  </a:lnTo>
                  <a:lnTo>
                    <a:pt x="977900" y="2222500"/>
                  </a:lnTo>
                  <a:cubicBezTo>
                    <a:pt x="977900" y="2235200"/>
                    <a:pt x="965200" y="2235200"/>
                    <a:pt x="965200" y="2247900"/>
                  </a:cubicBezTo>
                  <a:cubicBezTo>
                    <a:pt x="952500" y="2247900"/>
                    <a:pt x="952500" y="2260600"/>
                    <a:pt x="939800" y="2260600"/>
                  </a:cubicBezTo>
                  <a:lnTo>
                    <a:pt x="889000" y="2260600"/>
                  </a:lnTo>
                  <a:cubicBezTo>
                    <a:pt x="812800" y="2260600"/>
                    <a:pt x="749300" y="2209800"/>
                    <a:pt x="749300" y="2133600"/>
                  </a:cubicBezTo>
                  <a:lnTo>
                    <a:pt x="635000" y="1447800"/>
                  </a:lnTo>
                  <a:cubicBezTo>
                    <a:pt x="622300" y="1447800"/>
                    <a:pt x="622300" y="1447800"/>
                    <a:pt x="609600" y="1447800"/>
                  </a:cubicBezTo>
                  <a:lnTo>
                    <a:pt x="495300" y="2133600"/>
                  </a:lnTo>
                  <a:cubicBezTo>
                    <a:pt x="495300" y="2209800"/>
                    <a:pt x="431800" y="2260600"/>
                    <a:pt x="355600" y="2260600"/>
                  </a:cubicBezTo>
                  <a:lnTo>
                    <a:pt x="304800" y="2260600"/>
                  </a:lnTo>
                  <a:cubicBezTo>
                    <a:pt x="292100" y="2260600"/>
                    <a:pt x="292100" y="2247900"/>
                    <a:pt x="279400" y="2247900"/>
                  </a:cubicBezTo>
                  <a:cubicBezTo>
                    <a:pt x="279400" y="2235200"/>
                    <a:pt x="266700" y="2235200"/>
                    <a:pt x="266700" y="2222500"/>
                  </a:cubicBezTo>
                  <a:lnTo>
                    <a:pt x="342900" y="1409700"/>
                  </a:lnTo>
                  <a:lnTo>
                    <a:pt x="406400" y="965200"/>
                  </a:lnTo>
                  <a:moveTo>
                    <a:pt x="2273300" y="0"/>
                  </a:moveTo>
                  <a:cubicBezTo>
                    <a:pt x="2159000" y="0"/>
                    <a:pt x="2057400" y="88900"/>
                    <a:pt x="2057400" y="215900"/>
                  </a:cubicBezTo>
                  <a:lnTo>
                    <a:pt x="2057400" y="279400"/>
                  </a:lnTo>
                  <a:cubicBezTo>
                    <a:pt x="2057400" y="393700"/>
                    <a:pt x="2159000" y="495300"/>
                    <a:pt x="2273300" y="495300"/>
                  </a:cubicBezTo>
                  <a:cubicBezTo>
                    <a:pt x="2387600" y="495300"/>
                    <a:pt x="2489200" y="393700"/>
                    <a:pt x="2489200" y="279400"/>
                  </a:cubicBezTo>
                  <a:lnTo>
                    <a:pt x="2489200" y="215900"/>
                  </a:lnTo>
                  <a:cubicBezTo>
                    <a:pt x="2489200" y="88900"/>
                    <a:pt x="2387600" y="0"/>
                    <a:pt x="2273300" y="0"/>
                  </a:cubicBezTo>
                  <a:moveTo>
                    <a:pt x="2057400" y="965200"/>
                  </a:moveTo>
                  <a:cubicBezTo>
                    <a:pt x="2057400" y="965200"/>
                    <a:pt x="2044700" y="952500"/>
                    <a:pt x="2044700" y="965200"/>
                  </a:cubicBezTo>
                  <a:lnTo>
                    <a:pt x="1892300" y="1320800"/>
                  </a:lnTo>
                  <a:cubicBezTo>
                    <a:pt x="1866900" y="1371600"/>
                    <a:pt x="1816100" y="1409700"/>
                    <a:pt x="1752600" y="1409700"/>
                  </a:cubicBezTo>
                  <a:lnTo>
                    <a:pt x="1689100" y="1409700"/>
                  </a:lnTo>
                  <a:cubicBezTo>
                    <a:pt x="1676400" y="1409700"/>
                    <a:pt x="1663700" y="1409700"/>
                    <a:pt x="1663700" y="1397000"/>
                  </a:cubicBezTo>
                  <a:cubicBezTo>
                    <a:pt x="1651000" y="1384300"/>
                    <a:pt x="1651000" y="1371600"/>
                    <a:pt x="1663700" y="1358900"/>
                  </a:cubicBezTo>
                  <a:lnTo>
                    <a:pt x="1854200" y="914400"/>
                  </a:lnTo>
                  <a:lnTo>
                    <a:pt x="1917700" y="736600"/>
                  </a:lnTo>
                  <a:cubicBezTo>
                    <a:pt x="1968500" y="635000"/>
                    <a:pt x="2070100" y="558800"/>
                    <a:pt x="2184400" y="558800"/>
                  </a:cubicBezTo>
                  <a:lnTo>
                    <a:pt x="2362200" y="558800"/>
                  </a:lnTo>
                  <a:cubicBezTo>
                    <a:pt x="2476500" y="558800"/>
                    <a:pt x="2578100" y="635000"/>
                    <a:pt x="2628900" y="736600"/>
                  </a:cubicBezTo>
                  <a:lnTo>
                    <a:pt x="2692400" y="914400"/>
                  </a:lnTo>
                  <a:lnTo>
                    <a:pt x="2882900" y="1358900"/>
                  </a:lnTo>
                  <a:cubicBezTo>
                    <a:pt x="2895600" y="1371600"/>
                    <a:pt x="2895600" y="1384300"/>
                    <a:pt x="2882900" y="1397000"/>
                  </a:cubicBezTo>
                  <a:cubicBezTo>
                    <a:pt x="2882900" y="1409700"/>
                    <a:pt x="2870200" y="1409700"/>
                    <a:pt x="2857500" y="1409700"/>
                  </a:cubicBezTo>
                  <a:lnTo>
                    <a:pt x="2794000" y="1409700"/>
                  </a:lnTo>
                  <a:cubicBezTo>
                    <a:pt x="2730500" y="1409700"/>
                    <a:pt x="2679700" y="1371600"/>
                    <a:pt x="2654300" y="1320800"/>
                  </a:cubicBezTo>
                  <a:lnTo>
                    <a:pt x="2501900" y="965200"/>
                  </a:lnTo>
                  <a:cubicBezTo>
                    <a:pt x="2501900" y="952500"/>
                    <a:pt x="2489200" y="965200"/>
                    <a:pt x="2489200" y="965200"/>
                  </a:cubicBezTo>
                  <a:lnTo>
                    <a:pt x="2552700" y="1409700"/>
                  </a:lnTo>
                  <a:lnTo>
                    <a:pt x="2628900" y="2222500"/>
                  </a:lnTo>
                  <a:cubicBezTo>
                    <a:pt x="2628900" y="2235200"/>
                    <a:pt x="2616200" y="2235200"/>
                    <a:pt x="2616200" y="2247900"/>
                  </a:cubicBezTo>
                  <a:cubicBezTo>
                    <a:pt x="2603500" y="2247900"/>
                    <a:pt x="2603500" y="2260600"/>
                    <a:pt x="2590800" y="2260600"/>
                  </a:cubicBezTo>
                  <a:lnTo>
                    <a:pt x="2540000" y="2260600"/>
                  </a:lnTo>
                  <a:cubicBezTo>
                    <a:pt x="2463800" y="2260600"/>
                    <a:pt x="2400300" y="2209800"/>
                    <a:pt x="2400300" y="2133600"/>
                  </a:cubicBezTo>
                  <a:lnTo>
                    <a:pt x="2286000" y="1447800"/>
                  </a:lnTo>
                  <a:cubicBezTo>
                    <a:pt x="2273300" y="1447800"/>
                    <a:pt x="2273300" y="1447800"/>
                    <a:pt x="2260600" y="1447800"/>
                  </a:cubicBezTo>
                  <a:lnTo>
                    <a:pt x="2146300" y="2133600"/>
                  </a:lnTo>
                  <a:cubicBezTo>
                    <a:pt x="2146300" y="2209800"/>
                    <a:pt x="2082800" y="2260600"/>
                    <a:pt x="2006600" y="2260600"/>
                  </a:cubicBezTo>
                  <a:lnTo>
                    <a:pt x="1955800" y="2260600"/>
                  </a:lnTo>
                  <a:cubicBezTo>
                    <a:pt x="1943100" y="2260600"/>
                    <a:pt x="1943100" y="2247900"/>
                    <a:pt x="1930400" y="2247900"/>
                  </a:cubicBezTo>
                  <a:cubicBezTo>
                    <a:pt x="1930400" y="2235200"/>
                    <a:pt x="1917700" y="2235200"/>
                    <a:pt x="1917700" y="2222500"/>
                  </a:cubicBezTo>
                  <a:lnTo>
                    <a:pt x="1993900" y="1409700"/>
                  </a:lnTo>
                  <a:lnTo>
                    <a:pt x="2057400" y="965200"/>
                  </a:lnTo>
                  <a:moveTo>
                    <a:pt x="3924300" y="0"/>
                  </a:moveTo>
                  <a:cubicBezTo>
                    <a:pt x="3810000" y="0"/>
                    <a:pt x="3708400" y="88900"/>
                    <a:pt x="3708400" y="215900"/>
                  </a:cubicBezTo>
                  <a:lnTo>
                    <a:pt x="3708400" y="279400"/>
                  </a:lnTo>
                  <a:cubicBezTo>
                    <a:pt x="3708400" y="393700"/>
                    <a:pt x="3810000" y="495300"/>
                    <a:pt x="3924300" y="495300"/>
                  </a:cubicBezTo>
                  <a:cubicBezTo>
                    <a:pt x="4038600" y="495300"/>
                    <a:pt x="4140200" y="393700"/>
                    <a:pt x="4140200" y="279400"/>
                  </a:cubicBezTo>
                  <a:lnTo>
                    <a:pt x="4140200" y="215900"/>
                  </a:lnTo>
                  <a:cubicBezTo>
                    <a:pt x="4140200" y="88900"/>
                    <a:pt x="4038600" y="0"/>
                    <a:pt x="3924300" y="0"/>
                  </a:cubicBezTo>
                  <a:moveTo>
                    <a:pt x="3708400" y="965200"/>
                  </a:moveTo>
                  <a:cubicBezTo>
                    <a:pt x="3708400" y="965200"/>
                    <a:pt x="3695700" y="952500"/>
                    <a:pt x="3695700" y="965200"/>
                  </a:cubicBezTo>
                  <a:lnTo>
                    <a:pt x="3543300" y="1320800"/>
                  </a:lnTo>
                  <a:cubicBezTo>
                    <a:pt x="3517900" y="1371600"/>
                    <a:pt x="3467100" y="1409700"/>
                    <a:pt x="3403600" y="1409700"/>
                  </a:cubicBezTo>
                  <a:lnTo>
                    <a:pt x="3340100" y="1409700"/>
                  </a:lnTo>
                  <a:cubicBezTo>
                    <a:pt x="3327400" y="1409700"/>
                    <a:pt x="3314700" y="1409700"/>
                    <a:pt x="3314700" y="1397000"/>
                  </a:cubicBezTo>
                  <a:cubicBezTo>
                    <a:pt x="3302000" y="1384300"/>
                    <a:pt x="3302000" y="1371600"/>
                    <a:pt x="3314700" y="1358900"/>
                  </a:cubicBezTo>
                  <a:lnTo>
                    <a:pt x="3505200" y="914400"/>
                  </a:lnTo>
                  <a:lnTo>
                    <a:pt x="3568700" y="736600"/>
                  </a:lnTo>
                  <a:cubicBezTo>
                    <a:pt x="3619500" y="635000"/>
                    <a:pt x="3721100" y="558800"/>
                    <a:pt x="3835400" y="558800"/>
                  </a:cubicBezTo>
                  <a:lnTo>
                    <a:pt x="4013200" y="558800"/>
                  </a:lnTo>
                  <a:cubicBezTo>
                    <a:pt x="4127500" y="558800"/>
                    <a:pt x="4229100" y="635000"/>
                    <a:pt x="4279900" y="736600"/>
                  </a:cubicBezTo>
                  <a:lnTo>
                    <a:pt x="4343400" y="914400"/>
                  </a:lnTo>
                  <a:lnTo>
                    <a:pt x="4533900" y="1358900"/>
                  </a:lnTo>
                  <a:cubicBezTo>
                    <a:pt x="4546600" y="1371600"/>
                    <a:pt x="4546600" y="1384300"/>
                    <a:pt x="4533900" y="1397000"/>
                  </a:cubicBezTo>
                  <a:cubicBezTo>
                    <a:pt x="4533900" y="1409700"/>
                    <a:pt x="4521200" y="1409700"/>
                    <a:pt x="4508500" y="1409700"/>
                  </a:cubicBezTo>
                  <a:lnTo>
                    <a:pt x="4445000" y="1409700"/>
                  </a:lnTo>
                  <a:cubicBezTo>
                    <a:pt x="4381500" y="1409700"/>
                    <a:pt x="4330700" y="1371600"/>
                    <a:pt x="4305300" y="1320800"/>
                  </a:cubicBezTo>
                  <a:lnTo>
                    <a:pt x="4152900" y="965200"/>
                  </a:lnTo>
                  <a:cubicBezTo>
                    <a:pt x="4152900" y="952500"/>
                    <a:pt x="4140200" y="965200"/>
                    <a:pt x="4140200" y="965200"/>
                  </a:cubicBezTo>
                  <a:lnTo>
                    <a:pt x="4203700" y="1409700"/>
                  </a:lnTo>
                  <a:lnTo>
                    <a:pt x="4279900" y="2222500"/>
                  </a:lnTo>
                  <a:cubicBezTo>
                    <a:pt x="4279900" y="2235200"/>
                    <a:pt x="4267200" y="2235200"/>
                    <a:pt x="4267200" y="2247900"/>
                  </a:cubicBezTo>
                  <a:cubicBezTo>
                    <a:pt x="4254500" y="2247900"/>
                    <a:pt x="4254500" y="2260600"/>
                    <a:pt x="4241800" y="2260600"/>
                  </a:cubicBezTo>
                  <a:lnTo>
                    <a:pt x="4191000" y="2260600"/>
                  </a:lnTo>
                  <a:cubicBezTo>
                    <a:pt x="4114800" y="2260600"/>
                    <a:pt x="4051300" y="2209800"/>
                    <a:pt x="4051300" y="2133600"/>
                  </a:cubicBezTo>
                  <a:lnTo>
                    <a:pt x="3937000" y="1447800"/>
                  </a:lnTo>
                  <a:cubicBezTo>
                    <a:pt x="3924300" y="1447800"/>
                    <a:pt x="3924300" y="1447800"/>
                    <a:pt x="3911600" y="1447800"/>
                  </a:cubicBezTo>
                  <a:lnTo>
                    <a:pt x="3797300" y="2133600"/>
                  </a:lnTo>
                  <a:cubicBezTo>
                    <a:pt x="3797300" y="2209800"/>
                    <a:pt x="3733800" y="2260600"/>
                    <a:pt x="3657600" y="2260600"/>
                  </a:cubicBezTo>
                  <a:lnTo>
                    <a:pt x="3606800" y="2260600"/>
                  </a:lnTo>
                  <a:cubicBezTo>
                    <a:pt x="3594100" y="2260600"/>
                    <a:pt x="3594100" y="2247900"/>
                    <a:pt x="3581400" y="2247900"/>
                  </a:cubicBezTo>
                  <a:cubicBezTo>
                    <a:pt x="3581400" y="2235200"/>
                    <a:pt x="3568700" y="2235200"/>
                    <a:pt x="3568700" y="2222500"/>
                  </a:cubicBezTo>
                  <a:lnTo>
                    <a:pt x="3644900" y="1409700"/>
                  </a:lnTo>
                  <a:lnTo>
                    <a:pt x="3708400" y="965200"/>
                  </a:lnTo>
                  <a:moveTo>
                    <a:pt x="5575300" y="0"/>
                  </a:moveTo>
                  <a:cubicBezTo>
                    <a:pt x="5461000" y="0"/>
                    <a:pt x="5359400" y="88900"/>
                    <a:pt x="5359400" y="215900"/>
                  </a:cubicBezTo>
                  <a:lnTo>
                    <a:pt x="5359400" y="279400"/>
                  </a:lnTo>
                  <a:cubicBezTo>
                    <a:pt x="5359400" y="393700"/>
                    <a:pt x="5461000" y="495300"/>
                    <a:pt x="5575300" y="495300"/>
                  </a:cubicBezTo>
                  <a:cubicBezTo>
                    <a:pt x="5689600" y="495300"/>
                    <a:pt x="5791200" y="393700"/>
                    <a:pt x="5791200" y="279400"/>
                  </a:cubicBezTo>
                  <a:lnTo>
                    <a:pt x="5791200" y="215900"/>
                  </a:lnTo>
                  <a:cubicBezTo>
                    <a:pt x="5791200" y="88900"/>
                    <a:pt x="5689600" y="0"/>
                    <a:pt x="5575300" y="0"/>
                  </a:cubicBezTo>
                  <a:moveTo>
                    <a:pt x="5359400" y="965200"/>
                  </a:moveTo>
                  <a:cubicBezTo>
                    <a:pt x="5359400" y="965200"/>
                    <a:pt x="5346700" y="952500"/>
                    <a:pt x="5346700" y="965200"/>
                  </a:cubicBezTo>
                  <a:lnTo>
                    <a:pt x="5194300" y="1320800"/>
                  </a:lnTo>
                  <a:cubicBezTo>
                    <a:pt x="5168900" y="1371600"/>
                    <a:pt x="5118100" y="1409700"/>
                    <a:pt x="5054600" y="1409700"/>
                  </a:cubicBezTo>
                  <a:lnTo>
                    <a:pt x="4991100" y="1409700"/>
                  </a:lnTo>
                  <a:cubicBezTo>
                    <a:pt x="4978400" y="1409700"/>
                    <a:pt x="4965700" y="1409700"/>
                    <a:pt x="4965700" y="1397000"/>
                  </a:cubicBezTo>
                  <a:cubicBezTo>
                    <a:pt x="4953000" y="1384300"/>
                    <a:pt x="4953000" y="1371600"/>
                    <a:pt x="4965700" y="1358900"/>
                  </a:cubicBezTo>
                  <a:lnTo>
                    <a:pt x="5156200" y="914400"/>
                  </a:lnTo>
                  <a:lnTo>
                    <a:pt x="5219700" y="736600"/>
                  </a:lnTo>
                  <a:cubicBezTo>
                    <a:pt x="5270500" y="635000"/>
                    <a:pt x="5372100" y="558800"/>
                    <a:pt x="5486400" y="558800"/>
                  </a:cubicBezTo>
                  <a:lnTo>
                    <a:pt x="5664200" y="558800"/>
                  </a:lnTo>
                  <a:cubicBezTo>
                    <a:pt x="5778500" y="558800"/>
                    <a:pt x="5880100" y="635000"/>
                    <a:pt x="5930900" y="736600"/>
                  </a:cubicBezTo>
                  <a:lnTo>
                    <a:pt x="5994400" y="914400"/>
                  </a:lnTo>
                  <a:lnTo>
                    <a:pt x="6184900" y="1358900"/>
                  </a:lnTo>
                  <a:cubicBezTo>
                    <a:pt x="6197600" y="1371600"/>
                    <a:pt x="6197600" y="1384300"/>
                    <a:pt x="6184900" y="1397000"/>
                  </a:cubicBezTo>
                  <a:cubicBezTo>
                    <a:pt x="6184900" y="1409700"/>
                    <a:pt x="6172200" y="1409700"/>
                    <a:pt x="6159500" y="1409700"/>
                  </a:cubicBezTo>
                  <a:lnTo>
                    <a:pt x="6096000" y="1409700"/>
                  </a:lnTo>
                  <a:cubicBezTo>
                    <a:pt x="6032500" y="1409700"/>
                    <a:pt x="5981700" y="1371600"/>
                    <a:pt x="5956300" y="1320800"/>
                  </a:cubicBezTo>
                  <a:lnTo>
                    <a:pt x="5803900" y="965200"/>
                  </a:lnTo>
                  <a:cubicBezTo>
                    <a:pt x="5803900" y="952500"/>
                    <a:pt x="5791200" y="965200"/>
                    <a:pt x="5791200" y="965200"/>
                  </a:cubicBezTo>
                  <a:lnTo>
                    <a:pt x="5854700" y="1409700"/>
                  </a:lnTo>
                  <a:lnTo>
                    <a:pt x="5930900" y="2222500"/>
                  </a:lnTo>
                  <a:cubicBezTo>
                    <a:pt x="5930900" y="2235200"/>
                    <a:pt x="5918200" y="2235200"/>
                    <a:pt x="5918200" y="2247900"/>
                  </a:cubicBezTo>
                  <a:cubicBezTo>
                    <a:pt x="5905500" y="2247900"/>
                    <a:pt x="5905500" y="2260600"/>
                    <a:pt x="5892800" y="2260600"/>
                  </a:cubicBezTo>
                  <a:lnTo>
                    <a:pt x="5842000" y="2260600"/>
                  </a:lnTo>
                  <a:cubicBezTo>
                    <a:pt x="5765800" y="2260600"/>
                    <a:pt x="5702300" y="2209800"/>
                    <a:pt x="5702300" y="2133600"/>
                  </a:cubicBezTo>
                  <a:lnTo>
                    <a:pt x="5588000" y="1447800"/>
                  </a:lnTo>
                  <a:cubicBezTo>
                    <a:pt x="5575300" y="1447800"/>
                    <a:pt x="5575300" y="1447800"/>
                    <a:pt x="5562600" y="1447800"/>
                  </a:cubicBezTo>
                  <a:lnTo>
                    <a:pt x="5448300" y="2133600"/>
                  </a:lnTo>
                  <a:cubicBezTo>
                    <a:pt x="5448300" y="2209800"/>
                    <a:pt x="5384800" y="2260600"/>
                    <a:pt x="5308600" y="2260600"/>
                  </a:cubicBezTo>
                  <a:lnTo>
                    <a:pt x="5257800" y="2260600"/>
                  </a:lnTo>
                  <a:cubicBezTo>
                    <a:pt x="5245100" y="2260600"/>
                    <a:pt x="5245100" y="2247900"/>
                    <a:pt x="5232400" y="2247900"/>
                  </a:cubicBezTo>
                  <a:cubicBezTo>
                    <a:pt x="5232400" y="2235200"/>
                    <a:pt x="5219700" y="2235200"/>
                    <a:pt x="5219700" y="2222500"/>
                  </a:cubicBezTo>
                  <a:lnTo>
                    <a:pt x="5295900" y="1409700"/>
                  </a:lnTo>
                  <a:lnTo>
                    <a:pt x="5359400" y="965200"/>
                  </a:lnTo>
                  <a:moveTo>
                    <a:pt x="7226300" y="0"/>
                  </a:moveTo>
                  <a:cubicBezTo>
                    <a:pt x="7112000" y="0"/>
                    <a:pt x="7010400" y="88900"/>
                    <a:pt x="7010400" y="215900"/>
                  </a:cubicBezTo>
                  <a:lnTo>
                    <a:pt x="7010400" y="279400"/>
                  </a:lnTo>
                  <a:cubicBezTo>
                    <a:pt x="7010400" y="393700"/>
                    <a:pt x="7112000" y="495300"/>
                    <a:pt x="7226300" y="495300"/>
                  </a:cubicBezTo>
                  <a:cubicBezTo>
                    <a:pt x="7340600" y="495300"/>
                    <a:pt x="7442200" y="393700"/>
                    <a:pt x="7442200" y="279400"/>
                  </a:cubicBezTo>
                  <a:lnTo>
                    <a:pt x="7442200" y="215900"/>
                  </a:lnTo>
                  <a:cubicBezTo>
                    <a:pt x="7442200" y="88900"/>
                    <a:pt x="7340600" y="0"/>
                    <a:pt x="7226300" y="0"/>
                  </a:cubicBezTo>
                  <a:moveTo>
                    <a:pt x="7010400" y="965200"/>
                  </a:moveTo>
                  <a:cubicBezTo>
                    <a:pt x="7010400" y="965200"/>
                    <a:pt x="6997700" y="952500"/>
                    <a:pt x="6997700" y="965200"/>
                  </a:cubicBezTo>
                  <a:lnTo>
                    <a:pt x="6845300" y="1320800"/>
                  </a:lnTo>
                  <a:cubicBezTo>
                    <a:pt x="6819900" y="1371600"/>
                    <a:pt x="6769100" y="1409700"/>
                    <a:pt x="6705600" y="1409700"/>
                  </a:cubicBezTo>
                  <a:lnTo>
                    <a:pt x="6642100" y="1409700"/>
                  </a:lnTo>
                  <a:cubicBezTo>
                    <a:pt x="6629400" y="1409700"/>
                    <a:pt x="6616700" y="1409700"/>
                    <a:pt x="6616700" y="1397000"/>
                  </a:cubicBezTo>
                  <a:cubicBezTo>
                    <a:pt x="6604000" y="1384300"/>
                    <a:pt x="6604000" y="1371600"/>
                    <a:pt x="6616700" y="1358900"/>
                  </a:cubicBezTo>
                  <a:lnTo>
                    <a:pt x="6807200" y="914400"/>
                  </a:lnTo>
                  <a:lnTo>
                    <a:pt x="6870700" y="736600"/>
                  </a:lnTo>
                  <a:cubicBezTo>
                    <a:pt x="6921500" y="635000"/>
                    <a:pt x="7023100" y="558800"/>
                    <a:pt x="7137400" y="558800"/>
                  </a:cubicBezTo>
                  <a:lnTo>
                    <a:pt x="7315200" y="558800"/>
                  </a:lnTo>
                  <a:cubicBezTo>
                    <a:pt x="7429500" y="558800"/>
                    <a:pt x="7531100" y="635000"/>
                    <a:pt x="7581900" y="736600"/>
                  </a:cubicBezTo>
                  <a:lnTo>
                    <a:pt x="7645400" y="914400"/>
                  </a:lnTo>
                  <a:lnTo>
                    <a:pt x="7835900" y="1358900"/>
                  </a:lnTo>
                  <a:cubicBezTo>
                    <a:pt x="7848600" y="1371600"/>
                    <a:pt x="7848600" y="1384300"/>
                    <a:pt x="7835900" y="1397000"/>
                  </a:cubicBezTo>
                  <a:cubicBezTo>
                    <a:pt x="7835900" y="1409700"/>
                    <a:pt x="7823200" y="1409700"/>
                    <a:pt x="7810500" y="1409700"/>
                  </a:cubicBezTo>
                  <a:lnTo>
                    <a:pt x="7747000" y="1409700"/>
                  </a:lnTo>
                  <a:cubicBezTo>
                    <a:pt x="7683500" y="1409700"/>
                    <a:pt x="7632700" y="1371600"/>
                    <a:pt x="7607300" y="1320800"/>
                  </a:cubicBezTo>
                  <a:lnTo>
                    <a:pt x="7454900" y="965200"/>
                  </a:lnTo>
                  <a:cubicBezTo>
                    <a:pt x="7454900" y="952500"/>
                    <a:pt x="7442200" y="965200"/>
                    <a:pt x="7442200" y="965200"/>
                  </a:cubicBezTo>
                  <a:lnTo>
                    <a:pt x="7505700" y="1409700"/>
                  </a:lnTo>
                  <a:lnTo>
                    <a:pt x="7581900" y="2222500"/>
                  </a:lnTo>
                  <a:cubicBezTo>
                    <a:pt x="7581900" y="2235200"/>
                    <a:pt x="7569200" y="2235200"/>
                    <a:pt x="7569200" y="2247900"/>
                  </a:cubicBezTo>
                  <a:cubicBezTo>
                    <a:pt x="7556500" y="2247900"/>
                    <a:pt x="7556500" y="2260600"/>
                    <a:pt x="7543800" y="2260600"/>
                  </a:cubicBezTo>
                  <a:lnTo>
                    <a:pt x="7493000" y="2260600"/>
                  </a:lnTo>
                  <a:cubicBezTo>
                    <a:pt x="7416800" y="2260600"/>
                    <a:pt x="7353300" y="2209800"/>
                    <a:pt x="7353300" y="2133600"/>
                  </a:cubicBezTo>
                  <a:lnTo>
                    <a:pt x="7239000" y="1447800"/>
                  </a:lnTo>
                  <a:cubicBezTo>
                    <a:pt x="7226300" y="1447800"/>
                    <a:pt x="7226300" y="1447800"/>
                    <a:pt x="7213600" y="1447800"/>
                  </a:cubicBezTo>
                  <a:lnTo>
                    <a:pt x="7099300" y="2133600"/>
                  </a:lnTo>
                  <a:cubicBezTo>
                    <a:pt x="7099300" y="2209800"/>
                    <a:pt x="7035800" y="2260600"/>
                    <a:pt x="6959600" y="2260600"/>
                  </a:cubicBezTo>
                  <a:lnTo>
                    <a:pt x="6908800" y="2260600"/>
                  </a:lnTo>
                  <a:cubicBezTo>
                    <a:pt x="6896100" y="2260600"/>
                    <a:pt x="6896100" y="2247900"/>
                    <a:pt x="6883400" y="2247900"/>
                  </a:cubicBezTo>
                  <a:cubicBezTo>
                    <a:pt x="6883400" y="2235200"/>
                    <a:pt x="6870700" y="2235200"/>
                    <a:pt x="6870700" y="2222500"/>
                  </a:cubicBezTo>
                  <a:lnTo>
                    <a:pt x="6946900" y="1409700"/>
                  </a:lnTo>
                  <a:lnTo>
                    <a:pt x="7010400" y="965200"/>
                  </a:lnTo>
                  <a:moveTo>
                    <a:pt x="8877300" y="0"/>
                  </a:moveTo>
                  <a:cubicBezTo>
                    <a:pt x="8763000" y="0"/>
                    <a:pt x="8661400" y="88900"/>
                    <a:pt x="8661400" y="215900"/>
                  </a:cubicBezTo>
                  <a:lnTo>
                    <a:pt x="8661400" y="279400"/>
                  </a:lnTo>
                  <a:cubicBezTo>
                    <a:pt x="8661400" y="393700"/>
                    <a:pt x="8763000" y="495300"/>
                    <a:pt x="8877300" y="495300"/>
                  </a:cubicBezTo>
                  <a:cubicBezTo>
                    <a:pt x="8991600" y="495300"/>
                    <a:pt x="9093200" y="393700"/>
                    <a:pt x="9093200" y="279400"/>
                  </a:cubicBezTo>
                  <a:lnTo>
                    <a:pt x="9093200" y="215900"/>
                  </a:lnTo>
                  <a:cubicBezTo>
                    <a:pt x="9093200" y="88900"/>
                    <a:pt x="8991600" y="0"/>
                    <a:pt x="8877300" y="0"/>
                  </a:cubicBezTo>
                  <a:moveTo>
                    <a:pt x="8661400" y="965200"/>
                  </a:moveTo>
                  <a:cubicBezTo>
                    <a:pt x="8661400" y="965200"/>
                    <a:pt x="8648700" y="952500"/>
                    <a:pt x="8648700" y="965200"/>
                  </a:cubicBezTo>
                  <a:lnTo>
                    <a:pt x="8496300" y="1320800"/>
                  </a:lnTo>
                  <a:cubicBezTo>
                    <a:pt x="8470900" y="1371600"/>
                    <a:pt x="8420100" y="1409700"/>
                    <a:pt x="8356600" y="1409700"/>
                  </a:cubicBezTo>
                  <a:lnTo>
                    <a:pt x="8293100" y="1409700"/>
                  </a:lnTo>
                  <a:cubicBezTo>
                    <a:pt x="8280400" y="1409700"/>
                    <a:pt x="8267700" y="1409700"/>
                    <a:pt x="8267700" y="1397000"/>
                  </a:cubicBezTo>
                  <a:cubicBezTo>
                    <a:pt x="8255000" y="1384300"/>
                    <a:pt x="8255000" y="1371600"/>
                    <a:pt x="8267700" y="1358900"/>
                  </a:cubicBezTo>
                  <a:lnTo>
                    <a:pt x="8458200" y="914400"/>
                  </a:lnTo>
                  <a:lnTo>
                    <a:pt x="8521700" y="736600"/>
                  </a:lnTo>
                  <a:cubicBezTo>
                    <a:pt x="8572500" y="635000"/>
                    <a:pt x="8674100" y="558800"/>
                    <a:pt x="8788400" y="558800"/>
                  </a:cubicBezTo>
                  <a:lnTo>
                    <a:pt x="8966200" y="558800"/>
                  </a:lnTo>
                  <a:cubicBezTo>
                    <a:pt x="9080500" y="558800"/>
                    <a:pt x="9182100" y="635000"/>
                    <a:pt x="9232900" y="736600"/>
                  </a:cubicBezTo>
                  <a:lnTo>
                    <a:pt x="9296400" y="914400"/>
                  </a:lnTo>
                  <a:lnTo>
                    <a:pt x="9486900" y="1358900"/>
                  </a:lnTo>
                  <a:cubicBezTo>
                    <a:pt x="9499600" y="1371600"/>
                    <a:pt x="9499600" y="1384300"/>
                    <a:pt x="9486900" y="1397000"/>
                  </a:cubicBezTo>
                  <a:cubicBezTo>
                    <a:pt x="9486900" y="1409700"/>
                    <a:pt x="9474200" y="1409700"/>
                    <a:pt x="9461500" y="1409700"/>
                  </a:cubicBezTo>
                  <a:lnTo>
                    <a:pt x="9398000" y="1409700"/>
                  </a:lnTo>
                  <a:cubicBezTo>
                    <a:pt x="9334500" y="1409700"/>
                    <a:pt x="9283700" y="1371600"/>
                    <a:pt x="9258300" y="1320800"/>
                  </a:cubicBezTo>
                  <a:lnTo>
                    <a:pt x="9105900" y="965200"/>
                  </a:lnTo>
                  <a:cubicBezTo>
                    <a:pt x="9105900" y="952500"/>
                    <a:pt x="9093200" y="965200"/>
                    <a:pt x="9093200" y="965200"/>
                  </a:cubicBezTo>
                  <a:lnTo>
                    <a:pt x="9156700" y="1409700"/>
                  </a:lnTo>
                  <a:lnTo>
                    <a:pt x="9232900" y="2222500"/>
                  </a:lnTo>
                  <a:cubicBezTo>
                    <a:pt x="9232900" y="2235200"/>
                    <a:pt x="9220200" y="2235200"/>
                    <a:pt x="9220200" y="2247900"/>
                  </a:cubicBezTo>
                  <a:cubicBezTo>
                    <a:pt x="9207500" y="2247900"/>
                    <a:pt x="9207500" y="2260600"/>
                    <a:pt x="9194800" y="2260600"/>
                  </a:cubicBezTo>
                  <a:lnTo>
                    <a:pt x="9144000" y="2260600"/>
                  </a:lnTo>
                  <a:cubicBezTo>
                    <a:pt x="9067800" y="2260600"/>
                    <a:pt x="9004300" y="2209800"/>
                    <a:pt x="9004300" y="2133600"/>
                  </a:cubicBezTo>
                  <a:lnTo>
                    <a:pt x="8890000" y="1447800"/>
                  </a:lnTo>
                  <a:cubicBezTo>
                    <a:pt x="8877300" y="1447800"/>
                    <a:pt x="8877300" y="1447800"/>
                    <a:pt x="8864600" y="1447800"/>
                  </a:cubicBezTo>
                  <a:lnTo>
                    <a:pt x="8750300" y="2133600"/>
                  </a:lnTo>
                  <a:cubicBezTo>
                    <a:pt x="8750300" y="2209800"/>
                    <a:pt x="8686800" y="2260600"/>
                    <a:pt x="8610600" y="2260600"/>
                  </a:cubicBezTo>
                  <a:lnTo>
                    <a:pt x="8559800" y="2260600"/>
                  </a:lnTo>
                  <a:cubicBezTo>
                    <a:pt x="8547100" y="2260600"/>
                    <a:pt x="8547100" y="2247900"/>
                    <a:pt x="8534400" y="2247900"/>
                  </a:cubicBezTo>
                  <a:cubicBezTo>
                    <a:pt x="8534400" y="2235200"/>
                    <a:pt x="8521700" y="2235200"/>
                    <a:pt x="8521700" y="2222500"/>
                  </a:cubicBezTo>
                  <a:lnTo>
                    <a:pt x="8597900" y="1409700"/>
                  </a:lnTo>
                  <a:lnTo>
                    <a:pt x="8661400" y="965200"/>
                  </a:lnTo>
                </a:path>
              </a:pathLst>
            </a:custGeom>
            <a:solidFill>
              <a:srgbClr val="7BCF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2;p28"/>
            <p:cNvSpPr/>
            <p:nvPr/>
          </p:nvSpPr>
          <p:spPr>
            <a:xfrm>
              <a:off x="9918700" y="0"/>
              <a:ext cx="6197600" cy="2260600"/>
            </a:xfrm>
            <a:custGeom>
              <a:avLst/>
              <a:gdLst/>
              <a:ahLst/>
              <a:cxnLst/>
              <a:rect l="l" t="t" r="r" b="b"/>
              <a:pathLst>
                <a:path w="6197600" h="2260600" extrusionOk="0">
                  <a:moveTo>
                    <a:pt x="622300" y="0"/>
                  </a:moveTo>
                  <a:cubicBezTo>
                    <a:pt x="508000" y="0"/>
                    <a:pt x="406400" y="88900"/>
                    <a:pt x="406400" y="215900"/>
                  </a:cubicBezTo>
                  <a:lnTo>
                    <a:pt x="406400" y="279400"/>
                  </a:lnTo>
                  <a:cubicBezTo>
                    <a:pt x="406400" y="393700"/>
                    <a:pt x="508000" y="495300"/>
                    <a:pt x="622300" y="495300"/>
                  </a:cubicBezTo>
                  <a:cubicBezTo>
                    <a:pt x="736600" y="495300"/>
                    <a:pt x="838200" y="393700"/>
                    <a:pt x="838200" y="279400"/>
                  </a:cubicBezTo>
                  <a:lnTo>
                    <a:pt x="838200" y="215900"/>
                  </a:lnTo>
                  <a:cubicBezTo>
                    <a:pt x="838200" y="88900"/>
                    <a:pt x="736600" y="0"/>
                    <a:pt x="622300" y="0"/>
                  </a:cubicBezTo>
                  <a:moveTo>
                    <a:pt x="406400" y="965200"/>
                  </a:moveTo>
                  <a:cubicBezTo>
                    <a:pt x="406400" y="965200"/>
                    <a:pt x="393700" y="952500"/>
                    <a:pt x="393700" y="965200"/>
                  </a:cubicBezTo>
                  <a:lnTo>
                    <a:pt x="241300" y="1320800"/>
                  </a:lnTo>
                  <a:cubicBezTo>
                    <a:pt x="215900" y="1371600"/>
                    <a:pt x="165100" y="1409700"/>
                    <a:pt x="101600" y="1409700"/>
                  </a:cubicBezTo>
                  <a:lnTo>
                    <a:pt x="38100" y="1409700"/>
                  </a:lnTo>
                  <a:cubicBezTo>
                    <a:pt x="25400" y="1409700"/>
                    <a:pt x="12700" y="1409700"/>
                    <a:pt x="12700" y="1397000"/>
                  </a:cubicBezTo>
                  <a:cubicBezTo>
                    <a:pt x="0" y="1384300"/>
                    <a:pt x="0" y="1371600"/>
                    <a:pt x="12700" y="1358900"/>
                  </a:cubicBezTo>
                  <a:lnTo>
                    <a:pt x="203200" y="914400"/>
                  </a:lnTo>
                  <a:lnTo>
                    <a:pt x="266700" y="736600"/>
                  </a:lnTo>
                  <a:cubicBezTo>
                    <a:pt x="317500" y="635000"/>
                    <a:pt x="419100" y="558800"/>
                    <a:pt x="533400" y="558800"/>
                  </a:cubicBezTo>
                  <a:lnTo>
                    <a:pt x="711200" y="558800"/>
                  </a:lnTo>
                  <a:cubicBezTo>
                    <a:pt x="825500" y="558800"/>
                    <a:pt x="927100" y="635000"/>
                    <a:pt x="977900" y="736600"/>
                  </a:cubicBezTo>
                  <a:lnTo>
                    <a:pt x="1041400" y="914400"/>
                  </a:lnTo>
                  <a:lnTo>
                    <a:pt x="1231900" y="1358900"/>
                  </a:lnTo>
                  <a:cubicBezTo>
                    <a:pt x="1244600" y="1371600"/>
                    <a:pt x="1244600" y="1384300"/>
                    <a:pt x="1231900" y="1397000"/>
                  </a:cubicBezTo>
                  <a:cubicBezTo>
                    <a:pt x="1231900" y="1409700"/>
                    <a:pt x="1219200" y="1409700"/>
                    <a:pt x="1206500" y="1409700"/>
                  </a:cubicBezTo>
                  <a:lnTo>
                    <a:pt x="1143000" y="1409700"/>
                  </a:lnTo>
                  <a:cubicBezTo>
                    <a:pt x="1079500" y="1409700"/>
                    <a:pt x="1028700" y="1371600"/>
                    <a:pt x="1003300" y="1320800"/>
                  </a:cubicBezTo>
                  <a:lnTo>
                    <a:pt x="850900" y="965200"/>
                  </a:lnTo>
                  <a:cubicBezTo>
                    <a:pt x="850900" y="952500"/>
                    <a:pt x="838200" y="965200"/>
                    <a:pt x="838200" y="965200"/>
                  </a:cubicBezTo>
                  <a:lnTo>
                    <a:pt x="901700" y="1409700"/>
                  </a:lnTo>
                  <a:lnTo>
                    <a:pt x="977900" y="2222500"/>
                  </a:lnTo>
                  <a:cubicBezTo>
                    <a:pt x="977900" y="2235200"/>
                    <a:pt x="965200" y="2235200"/>
                    <a:pt x="965200" y="2247900"/>
                  </a:cubicBezTo>
                  <a:cubicBezTo>
                    <a:pt x="952500" y="2247900"/>
                    <a:pt x="952500" y="2260600"/>
                    <a:pt x="939800" y="2260600"/>
                  </a:cubicBezTo>
                  <a:lnTo>
                    <a:pt x="889000" y="2260600"/>
                  </a:lnTo>
                  <a:cubicBezTo>
                    <a:pt x="812800" y="2260600"/>
                    <a:pt x="749300" y="2209800"/>
                    <a:pt x="749300" y="2133600"/>
                  </a:cubicBezTo>
                  <a:lnTo>
                    <a:pt x="635000" y="1447800"/>
                  </a:lnTo>
                  <a:cubicBezTo>
                    <a:pt x="622300" y="1447800"/>
                    <a:pt x="622300" y="1447800"/>
                    <a:pt x="609600" y="1447800"/>
                  </a:cubicBezTo>
                  <a:lnTo>
                    <a:pt x="495300" y="2133600"/>
                  </a:lnTo>
                  <a:cubicBezTo>
                    <a:pt x="495300" y="2209800"/>
                    <a:pt x="431800" y="2260600"/>
                    <a:pt x="355600" y="2260600"/>
                  </a:cubicBezTo>
                  <a:lnTo>
                    <a:pt x="304800" y="2260600"/>
                  </a:lnTo>
                  <a:cubicBezTo>
                    <a:pt x="292100" y="2260600"/>
                    <a:pt x="292100" y="2247900"/>
                    <a:pt x="279400" y="2247900"/>
                  </a:cubicBezTo>
                  <a:cubicBezTo>
                    <a:pt x="279400" y="2235200"/>
                    <a:pt x="266700" y="2235200"/>
                    <a:pt x="266700" y="2222500"/>
                  </a:cubicBezTo>
                  <a:lnTo>
                    <a:pt x="342900" y="1409700"/>
                  </a:lnTo>
                  <a:lnTo>
                    <a:pt x="406400" y="965200"/>
                  </a:lnTo>
                  <a:moveTo>
                    <a:pt x="2273300" y="0"/>
                  </a:moveTo>
                  <a:cubicBezTo>
                    <a:pt x="2159000" y="0"/>
                    <a:pt x="2057400" y="88900"/>
                    <a:pt x="2057400" y="215900"/>
                  </a:cubicBezTo>
                  <a:lnTo>
                    <a:pt x="2057400" y="279400"/>
                  </a:lnTo>
                  <a:cubicBezTo>
                    <a:pt x="2057400" y="393700"/>
                    <a:pt x="2159000" y="495300"/>
                    <a:pt x="2273300" y="495300"/>
                  </a:cubicBezTo>
                  <a:cubicBezTo>
                    <a:pt x="2387600" y="495300"/>
                    <a:pt x="2489200" y="393700"/>
                    <a:pt x="2489200" y="279400"/>
                  </a:cubicBezTo>
                  <a:lnTo>
                    <a:pt x="2489200" y="215900"/>
                  </a:lnTo>
                  <a:cubicBezTo>
                    <a:pt x="2489200" y="88900"/>
                    <a:pt x="2387600" y="0"/>
                    <a:pt x="2273300" y="0"/>
                  </a:cubicBezTo>
                  <a:moveTo>
                    <a:pt x="2057400" y="965200"/>
                  </a:moveTo>
                  <a:cubicBezTo>
                    <a:pt x="2057400" y="965200"/>
                    <a:pt x="2044700" y="952500"/>
                    <a:pt x="2044700" y="965200"/>
                  </a:cubicBezTo>
                  <a:lnTo>
                    <a:pt x="1892300" y="1320800"/>
                  </a:lnTo>
                  <a:cubicBezTo>
                    <a:pt x="1866900" y="1371600"/>
                    <a:pt x="1816100" y="1409700"/>
                    <a:pt x="1752600" y="1409700"/>
                  </a:cubicBezTo>
                  <a:lnTo>
                    <a:pt x="1689100" y="1409700"/>
                  </a:lnTo>
                  <a:cubicBezTo>
                    <a:pt x="1676400" y="1409700"/>
                    <a:pt x="1663700" y="1409700"/>
                    <a:pt x="1663700" y="1397000"/>
                  </a:cubicBezTo>
                  <a:cubicBezTo>
                    <a:pt x="1651000" y="1384300"/>
                    <a:pt x="1651000" y="1371600"/>
                    <a:pt x="1663700" y="1358900"/>
                  </a:cubicBezTo>
                  <a:lnTo>
                    <a:pt x="1854200" y="914400"/>
                  </a:lnTo>
                  <a:lnTo>
                    <a:pt x="1917700" y="736600"/>
                  </a:lnTo>
                  <a:cubicBezTo>
                    <a:pt x="1968500" y="635000"/>
                    <a:pt x="2070100" y="558800"/>
                    <a:pt x="2184400" y="558800"/>
                  </a:cubicBezTo>
                  <a:lnTo>
                    <a:pt x="2362200" y="558800"/>
                  </a:lnTo>
                  <a:cubicBezTo>
                    <a:pt x="2476500" y="558800"/>
                    <a:pt x="2578100" y="635000"/>
                    <a:pt x="2628900" y="736600"/>
                  </a:cubicBezTo>
                  <a:lnTo>
                    <a:pt x="2692400" y="914400"/>
                  </a:lnTo>
                  <a:lnTo>
                    <a:pt x="2882900" y="1358900"/>
                  </a:lnTo>
                  <a:cubicBezTo>
                    <a:pt x="2895600" y="1371600"/>
                    <a:pt x="2895600" y="1384300"/>
                    <a:pt x="2882900" y="1397000"/>
                  </a:cubicBezTo>
                  <a:cubicBezTo>
                    <a:pt x="2882900" y="1409700"/>
                    <a:pt x="2870200" y="1409700"/>
                    <a:pt x="2857500" y="1409700"/>
                  </a:cubicBezTo>
                  <a:lnTo>
                    <a:pt x="2794000" y="1409700"/>
                  </a:lnTo>
                  <a:cubicBezTo>
                    <a:pt x="2730500" y="1409700"/>
                    <a:pt x="2679700" y="1371600"/>
                    <a:pt x="2654300" y="1320800"/>
                  </a:cubicBezTo>
                  <a:lnTo>
                    <a:pt x="2501900" y="965200"/>
                  </a:lnTo>
                  <a:cubicBezTo>
                    <a:pt x="2501900" y="952500"/>
                    <a:pt x="2489200" y="965200"/>
                    <a:pt x="2489200" y="965200"/>
                  </a:cubicBezTo>
                  <a:lnTo>
                    <a:pt x="2552700" y="1409700"/>
                  </a:lnTo>
                  <a:lnTo>
                    <a:pt x="2628900" y="2222500"/>
                  </a:lnTo>
                  <a:cubicBezTo>
                    <a:pt x="2628900" y="2235200"/>
                    <a:pt x="2616200" y="2235200"/>
                    <a:pt x="2616200" y="2247900"/>
                  </a:cubicBezTo>
                  <a:cubicBezTo>
                    <a:pt x="2603500" y="2247900"/>
                    <a:pt x="2603500" y="2260600"/>
                    <a:pt x="2590800" y="2260600"/>
                  </a:cubicBezTo>
                  <a:lnTo>
                    <a:pt x="2540000" y="2260600"/>
                  </a:lnTo>
                  <a:cubicBezTo>
                    <a:pt x="2463800" y="2260600"/>
                    <a:pt x="2400300" y="2209800"/>
                    <a:pt x="2400300" y="2133600"/>
                  </a:cubicBezTo>
                  <a:lnTo>
                    <a:pt x="2286000" y="1447800"/>
                  </a:lnTo>
                  <a:cubicBezTo>
                    <a:pt x="2273300" y="1447800"/>
                    <a:pt x="2273300" y="1447800"/>
                    <a:pt x="2260600" y="1447800"/>
                  </a:cubicBezTo>
                  <a:lnTo>
                    <a:pt x="2146300" y="2133600"/>
                  </a:lnTo>
                  <a:cubicBezTo>
                    <a:pt x="2146300" y="2209800"/>
                    <a:pt x="2082800" y="2260600"/>
                    <a:pt x="2006600" y="2260600"/>
                  </a:cubicBezTo>
                  <a:lnTo>
                    <a:pt x="1955800" y="2260600"/>
                  </a:lnTo>
                  <a:cubicBezTo>
                    <a:pt x="1943100" y="2260600"/>
                    <a:pt x="1943100" y="2247900"/>
                    <a:pt x="1930400" y="2247900"/>
                  </a:cubicBezTo>
                  <a:cubicBezTo>
                    <a:pt x="1930400" y="2235200"/>
                    <a:pt x="1917700" y="2235200"/>
                    <a:pt x="1917700" y="2222500"/>
                  </a:cubicBezTo>
                  <a:lnTo>
                    <a:pt x="1993900" y="1409700"/>
                  </a:lnTo>
                  <a:lnTo>
                    <a:pt x="2057400" y="965200"/>
                  </a:lnTo>
                  <a:moveTo>
                    <a:pt x="3924300" y="0"/>
                  </a:moveTo>
                  <a:cubicBezTo>
                    <a:pt x="3810000" y="0"/>
                    <a:pt x="3708400" y="88900"/>
                    <a:pt x="3708400" y="215900"/>
                  </a:cubicBezTo>
                  <a:lnTo>
                    <a:pt x="3708400" y="279400"/>
                  </a:lnTo>
                  <a:cubicBezTo>
                    <a:pt x="3708400" y="393700"/>
                    <a:pt x="3810000" y="495300"/>
                    <a:pt x="3924300" y="495300"/>
                  </a:cubicBezTo>
                  <a:cubicBezTo>
                    <a:pt x="4038600" y="495300"/>
                    <a:pt x="4140200" y="393700"/>
                    <a:pt x="4140200" y="279400"/>
                  </a:cubicBezTo>
                  <a:lnTo>
                    <a:pt x="4140200" y="215900"/>
                  </a:lnTo>
                  <a:cubicBezTo>
                    <a:pt x="4140200" y="88900"/>
                    <a:pt x="4038600" y="0"/>
                    <a:pt x="3924300" y="0"/>
                  </a:cubicBezTo>
                  <a:moveTo>
                    <a:pt x="3708400" y="965200"/>
                  </a:moveTo>
                  <a:cubicBezTo>
                    <a:pt x="3708400" y="965200"/>
                    <a:pt x="3695700" y="952500"/>
                    <a:pt x="3695700" y="965200"/>
                  </a:cubicBezTo>
                  <a:lnTo>
                    <a:pt x="3543300" y="1320800"/>
                  </a:lnTo>
                  <a:cubicBezTo>
                    <a:pt x="3517900" y="1371600"/>
                    <a:pt x="3467100" y="1409700"/>
                    <a:pt x="3403600" y="1409700"/>
                  </a:cubicBezTo>
                  <a:lnTo>
                    <a:pt x="3340100" y="1409700"/>
                  </a:lnTo>
                  <a:cubicBezTo>
                    <a:pt x="3327400" y="1409700"/>
                    <a:pt x="3314700" y="1409700"/>
                    <a:pt x="3314700" y="1397000"/>
                  </a:cubicBezTo>
                  <a:cubicBezTo>
                    <a:pt x="3302000" y="1384300"/>
                    <a:pt x="3302000" y="1371600"/>
                    <a:pt x="3314700" y="1358900"/>
                  </a:cubicBezTo>
                  <a:lnTo>
                    <a:pt x="3505200" y="914400"/>
                  </a:lnTo>
                  <a:lnTo>
                    <a:pt x="3568700" y="736600"/>
                  </a:lnTo>
                  <a:cubicBezTo>
                    <a:pt x="3619500" y="635000"/>
                    <a:pt x="3721100" y="558800"/>
                    <a:pt x="3835400" y="558800"/>
                  </a:cubicBezTo>
                  <a:lnTo>
                    <a:pt x="4013200" y="558800"/>
                  </a:lnTo>
                  <a:cubicBezTo>
                    <a:pt x="4127500" y="558800"/>
                    <a:pt x="4229100" y="635000"/>
                    <a:pt x="4279900" y="736600"/>
                  </a:cubicBezTo>
                  <a:lnTo>
                    <a:pt x="4343400" y="914400"/>
                  </a:lnTo>
                  <a:lnTo>
                    <a:pt x="4533900" y="1358900"/>
                  </a:lnTo>
                  <a:cubicBezTo>
                    <a:pt x="4546600" y="1371600"/>
                    <a:pt x="4546600" y="1384300"/>
                    <a:pt x="4533900" y="1397000"/>
                  </a:cubicBezTo>
                  <a:cubicBezTo>
                    <a:pt x="4533900" y="1409700"/>
                    <a:pt x="4521200" y="1409700"/>
                    <a:pt x="4508500" y="1409700"/>
                  </a:cubicBezTo>
                  <a:lnTo>
                    <a:pt x="4445000" y="1409700"/>
                  </a:lnTo>
                  <a:cubicBezTo>
                    <a:pt x="4381500" y="1409700"/>
                    <a:pt x="4330700" y="1371600"/>
                    <a:pt x="4305300" y="1320800"/>
                  </a:cubicBezTo>
                  <a:lnTo>
                    <a:pt x="4152900" y="965200"/>
                  </a:lnTo>
                  <a:cubicBezTo>
                    <a:pt x="4152900" y="952500"/>
                    <a:pt x="4140200" y="965200"/>
                    <a:pt x="4140200" y="965200"/>
                  </a:cubicBezTo>
                  <a:lnTo>
                    <a:pt x="4203700" y="1409700"/>
                  </a:lnTo>
                  <a:lnTo>
                    <a:pt x="4279900" y="2222500"/>
                  </a:lnTo>
                  <a:cubicBezTo>
                    <a:pt x="4279900" y="2235200"/>
                    <a:pt x="4267200" y="2235200"/>
                    <a:pt x="4267200" y="2247900"/>
                  </a:cubicBezTo>
                  <a:cubicBezTo>
                    <a:pt x="4254500" y="2247900"/>
                    <a:pt x="4254500" y="2260600"/>
                    <a:pt x="4241800" y="2260600"/>
                  </a:cubicBezTo>
                  <a:lnTo>
                    <a:pt x="4191000" y="2260600"/>
                  </a:lnTo>
                  <a:cubicBezTo>
                    <a:pt x="4114800" y="2260600"/>
                    <a:pt x="4051300" y="2209800"/>
                    <a:pt x="4051300" y="2133600"/>
                  </a:cubicBezTo>
                  <a:lnTo>
                    <a:pt x="3937000" y="1447800"/>
                  </a:lnTo>
                  <a:cubicBezTo>
                    <a:pt x="3924300" y="1447800"/>
                    <a:pt x="3924300" y="1447800"/>
                    <a:pt x="3911600" y="1447800"/>
                  </a:cubicBezTo>
                  <a:lnTo>
                    <a:pt x="3797300" y="2133600"/>
                  </a:lnTo>
                  <a:cubicBezTo>
                    <a:pt x="3797300" y="2209800"/>
                    <a:pt x="3733800" y="2260600"/>
                    <a:pt x="3657600" y="2260600"/>
                  </a:cubicBezTo>
                  <a:lnTo>
                    <a:pt x="3606800" y="2260600"/>
                  </a:lnTo>
                  <a:cubicBezTo>
                    <a:pt x="3594100" y="2260600"/>
                    <a:pt x="3594100" y="2247900"/>
                    <a:pt x="3581400" y="2247900"/>
                  </a:cubicBezTo>
                  <a:cubicBezTo>
                    <a:pt x="3581400" y="2235200"/>
                    <a:pt x="3568700" y="2235200"/>
                    <a:pt x="3568700" y="2222500"/>
                  </a:cubicBezTo>
                  <a:lnTo>
                    <a:pt x="3644900" y="1409700"/>
                  </a:lnTo>
                  <a:lnTo>
                    <a:pt x="3708400" y="965200"/>
                  </a:lnTo>
                  <a:moveTo>
                    <a:pt x="5575300" y="0"/>
                  </a:moveTo>
                  <a:cubicBezTo>
                    <a:pt x="5461000" y="0"/>
                    <a:pt x="5359400" y="88900"/>
                    <a:pt x="5359400" y="215900"/>
                  </a:cubicBezTo>
                  <a:lnTo>
                    <a:pt x="5359400" y="279400"/>
                  </a:lnTo>
                  <a:cubicBezTo>
                    <a:pt x="5359400" y="393700"/>
                    <a:pt x="5461000" y="495300"/>
                    <a:pt x="5575300" y="495300"/>
                  </a:cubicBezTo>
                  <a:cubicBezTo>
                    <a:pt x="5689600" y="495300"/>
                    <a:pt x="5791200" y="393700"/>
                    <a:pt x="5791200" y="279400"/>
                  </a:cubicBezTo>
                  <a:lnTo>
                    <a:pt x="5791200" y="215900"/>
                  </a:lnTo>
                  <a:cubicBezTo>
                    <a:pt x="5791200" y="88900"/>
                    <a:pt x="5689600" y="0"/>
                    <a:pt x="5575300" y="0"/>
                  </a:cubicBezTo>
                  <a:moveTo>
                    <a:pt x="5359400" y="965200"/>
                  </a:moveTo>
                  <a:cubicBezTo>
                    <a:pt x="5359400" y="965200"/>
                    <a:pt x="5346700" y="952500"/>
                    <a:pt x="5346700" y="965200"/>
                  </a:cubicBezTo>
                  <a:lnTo>
                    <a:pt x="5194300" y="1320800"/>
                  </a:lnTo>
                  <a:cubicBezTo>
                    <a:pt x="5168900" y="1371600"/>
                    <a:pt x="5118100" y="1409700"/>
                    <a:pt x="5054600" y="1409700"/>
                  </a:cubicBezTo>
                  <a:lnTo>
                    <a:pt x="4991100" y="1409700"/>
                  </a:lnTo>
                  <a:cubicBezTo>
                    <a:pt x="4978400" y="1409700"/>
                    <a:pt x="4965700" y="1409700"/>
                    <a:pt x="4965700" y="1397000"/>
                  </a:cubicBezTo>
                  <a:cubicBezTo>
                    <a:pt x="4953000" y="1384300"/>
                    <a:pt x="4953000" y="1371600"/>
                    <a:pt x="4965700" y="1358900"/>
                  </a:cubicBezTo>
                  <a:lnTo>
                    <a:pt x="5156200" y="914400"/>
                  </a:lnTo>
                  <a:lnTo>
                    <a:pt x="5219700" y="736600"/>
                  </a:lnTo>
                  <a:cubicBezTo>
                    <a:pt x="5270500" y="635000"/>
                    <a:pt x="5372100" y="558800"/>
                    <a:pt x="5486400" y="558800"/>
                  </a:cubicBezTo>
                  <a:lnTo>
                    <a:pt x="5664200" y="558800"/>
                  </a:lnTo>
                  <a:cubicBezTo>
                    <a:pt x="5778500" y="558800"/>
                    <a:pt x="5880100" y="635000"/>
                    <a:pt x="5930900" y="736600"/>
                  </a:cubicBezTo>
                  <a:lnTo>
                    <a:pt x="5994400" y="914400"/>
                  </a:lnTo>
                  <a:lnTo>
                    <a:pt x="6184900" y="1358900"/>
                  </a:lnTo>
                  <a:cubicBezTo>
                    <a:pt x="6197600" y="1371600"/>
                    <a:pt x="6197600" y="1384300"/>
                    <a:pt x="6184900" y="1397000"/>
                  </a:cubicBezTo>
                  <a:cubicBezTo>
                    <a:pt x="6184900" y="1409700"/>
                    <a:pt x="6172200" y="1409700"/>
                    <a:pt x="6159500" y="1409700"/>
                  </a:cubicBezTo>
                  <a:lnTo>
                    <a:pt x="6096000" y="1409700"/>
                  </a:lnTo>
                  <a:cubicBezTo>
                    <a:pt x="6032500" y="1409700"/>
                    <a:pt x="5981700" y="1371600"/>
                    <a:pt x="5956300" y="1320800"/>
                  </a:cubicBezTo>
                  <a:lnTo>
                    <a:pt x="5803900" y="965200"/>
                  </a:lnTo>
                  <a:cubicBezTo>
                    <a:pt x="5803900" y="952500"/>
                    <a:pt x="5791200" y="965200"/>
                    <a:pt x="5791200" y="965200"/>
                  </a:cubicBezTo>
                  <a:lnTo>
                    <a:pt x="5854700" y="1409700"/>
                  </a:lnTo>
                  <a:lnTo>
                    <a:pt x="5930900" y="2222500"/>
                  </a:lnTo>
                  <a:cubicBezTo>
                    <a:pt x="5930900" y="2235200"/>
                    <a:pt x="5918200" y="2235200"/>
                    <a:pt x="5918200" y="2247900"/>
                  </a:cubicBezTo>
                  <a:cubicBezTo>
                    <a:pt x="5905500" y="2247900"/>
                    <a:pt x="5905500" y="2260600"/>
                    <a:pt x="5892800" y="2260600"/>
                  </a:cubicBezTo>
                  <a:lnTo>
                    <a:pt x="5842000" y="2260600"/>
                  </a:lnTo>
                  <a:cubicBezTo>
                    <a:pt x="5765800" y="2260600"/>
                    <a:pt x="5702300" y="2209800"/>
                    <a:pt x="5702300" y="2133600"/>
                  </a:cubicBezTo>
                  <a:lnTo>
                    <a:pt x="5588000" y="1447800"/>
                  </a:lnTo>
                  <a:cubicBezTo>
                    <a:pt x="5575300" y="1447800"/>
                    <a:pt x="5575300" y="1447800"/>
                    <a:pt x="5562600" y="1447800"/>
                  </a:cubicBezTo>
                  <a:lnTo>
                    <a:pt x="5448300" y="2133600"/>
                  </a:lnTo>
                  <a:cubicBezTo>
                    <a:pt x="5448300" y="2209800"/>
                    <a:pt x="5384800" y="2260600"/>
                    <a:pt x="5308600" y="2260600"/>
                  </a:cubicBezTo>
                  <a:lnTo>
                    <a:pt x="5257800" y="2260600"/>
                  </a:lnTo>
                  <a:cubicBezTo>
                    <a:pt x="5245100" y="2260600"/>
                    <a:pt x="5245100" y="2247900"/>
                    <a:pt x="5232400" y="2247900"/>
                  </a:cubicBezTo>
                  <a:cubicBezTo>
                    <a:pt x="5232400" y="2235200"/>
                    <a:pt x="5219700" y="2235200"/>
                    <a:pt x="5219700" y="2222500"/>
                  </a:cubicBezTo>
                  <a:lnTo>
                    <a:pt x="5295900" y="1409700"/>
                  </a:lnTo>
                  <a:lnTo>
                    <a:pt x="5359400" y="96520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3F3F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783" y="291548"/>
            <a:ext cx="17930190" cy="833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591" y="745435"/>
            <a:ext cx="12152244" cy="924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64209" y="0"/>
            <a:ext cx="4293704" cy="919700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Диаграмма 8"/>
          <p:cNvGraphicFramePr/>
          <p:nvPr/>
        </p:nvGraphicFramePr>
        <p:xfrm>
          <a:off x="1444485" y="1431235"/>
          <a:ext cx="10866783" cy="4876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2" name="Google Shape;132;p16"/>
          <p:cNvSpPr/>
          <p:nvPr/>
        </p:nvSpPr>
        <p:spPr>
          <a:xfrm>
            <a:off x="0" y="6745356"/>
            <a:ext cx="2941983" cy="3189021"/>
          </a:xfrm>
          <a:custGeom>
            <a:avLst/>
            <a:gdLst/>
            <a:ahLst/>
            <a:cxnLst/>
            <a:rect l="l" t="t" r="r" b="b"/>
            <a:pathLst>
              <a:path w="3731375" h="5143500" extrusionOk="0">
                <a:moveTo>
                  <a:pt x="0" y="0"/>
                </a:moveTo>
                <a:lnTo>
                  <a:pt x="3731375" y="0"/>
                </a:lnTo>
                <a:lnTo>
                  <a:pt x="373137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96003"/>
            <a:ext cx="18260344" cy="10383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538" y="429240"/>
            <a:ext cx="17010749" cy="92944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/>
          <p:nvPr/>
        </p:nvSpPr>
        <p:spPr>
          <a:xfrm>
            <a:off x="4193748" y="7113833"/>
            <a:ext cx="1586332" cy="2377337"/>
          </a:xfrm>
          <a:custGeom>
            <a:avLst/>
            <a:gdLst/>
            <a:ahLst/>
            <a:cxnLst/>
            <a:rect l="l" t="t" r="r" b="b"/>
            <a:pathLst>
              <a:path w="1586332" h="2377337" extrusionOk="0">
                <a:moveTo>
                  <a:pt x="0" y="0"/>
                </a:moveTo>
                <a:lnTo>
                  <a:pt x="1586332" y="0"/>
                </a:lnTo>
                <a:lnTo>
                  <a:pt x="1586332" y="2377337"/>
                </a:lnTo>
                <a:lnTo>
                  <a:pt x="0" y="23773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1" name="Google Shape;221;p22"/>
          <p:cNvSpPr/>
          <p:nvPr/>
        </p:nvSpPr>
        <p:spPr>
          <a:xfrm rot="4238343">
            <a:off x="12610919" y="1933488"/>
            <a:ext cx="966998" cy="1336094"/>
          </a:xfrm>
          <a:custGeom>
            <a:avLst/>
            <a:gdLst/>
            <a:ahLst/>
            <a:cxnLst/>
            <a:rect l="l" t="t" r="r" b="b"/>
            <a:pathLst>
              <a:path w="966998" h="1336094" extrusionOk="0">
                <a:moveTo>
                  <a:pt x="0" y="0"/>
                </a:moveTo>
                <a:lnTo>
                  <a:pt x="966998" y="0"/>
                </a:lnTo>
                <a:lnTo>
                  <a:pt x="966998" y="1336094"/>
                </a:lnTo>
                <a:lnTo>
                  <a:pt x="0" y="1336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2" name="Google Shape;222;p22"/>
          <p:cNvSpPr/>
          <p:nvPr/>
        </p:nvSpPr>
        <p:spPr>
          <a:xfrm rot="7366143">
            <a:off x="1041597" y="1877363"/>
            <a:ext cx="752073" cy="995428"/>
          </a:xfrm>
          <a:custGeom>
            <a:avLst/>
            <a:gdLst/>
            <a:ahLst/>
            <a:cxnLst/>
            <a:rect l="l" t="t" r="r" b="b"/>
            <a:pathLst>
              <a:path w="966998" h="1336094" extrusionOk="0">
                <a:moveTo>
                  <a:pt x="0" y="0"/>
                </a:moveTo>
                <a:lnTo>
                  <a:pt x="966998" y="0"/>
                </a:lnTo>
                <a:lnTo>
                  <a:pt x="966998" y="1336094"/>
                </a:lnTo>
                <a:lnTo>
                  <a:pt x="0" y="1336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23" name="Google Shape;223;p22"/>
          <p:cNvSpPr txBox="1"/>
          <p:nvPr/>
        </p:nvSpPr>
        <p:spPr>
          <a:xfrm>
            <a:off x="887506" y="1147342"/>
            <a:ext cx="13272246" cy="136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Всего в 2023 году в </a:t>
            </a:r>
            <a:r>
              <a:rPr lang="ru-RU" sz="4000" b="1" i="0" u="none" strike="noStrike" cap="none" dirty="0" err="1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полустационарной</a:t>
            </a:r>
            <a:r>
              <a:rPr lang="ru-RU" sz="4000" b="0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 форме было оказано 58353 услуги (на 3332 больше в сравнении с АППГ)</a:t>
            </a:r>
            <a:endParaRPr sz="4000"/>
          </a:p>
        </p:txBody>
      </p:sp>
      <p:sp>
        <p:nvSpPr>
          <p:cNvPr id="224" name="Google Shape;224;p22"/>
          <p:cNvSpPr txBox="1"/>
          <p:nvPr/>
        </p:nvSpPr>
        <p:spPr>
          <a:xfrm>
            <a:off x="1062318" y="3258414"/>
            <a:ext cx="3563470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Социально-педагогические</a:t>
            </a:r>
            <a:endParaRPr sz="3600"/>
          </a:p>
        </p:txBody>
      </p:sp>
      <p:sp>
        <p:nvSpPr>
          <p:cNvPr id="225" name="Google Shape;225;p22"/>
          <p:cNvSpPr txBox="1"/>
          <p:nvPr/>
        </p:nvSpPr>
        <p:spPr>
          <a:xfrm>
            <a:off x="5513282" y="3123943"/>
            <a:ext cx="3364925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Социально-бытовые</a:t>
            </a:r>
            <a:endParaRPr sz="3600"/>
          </a:p>
        </p:txBody>
      </p:sp>
      <p:sp>
        <p:nvSpPr>
          <p:cNvPr id="226" name="Google Shape;226;p22"/>
          <p:cNvSpPr txBox="1"/>
          <p:nvPr/>
        </p:nvSpPr>
        <p:spPr>
          <a:xfrm>
            <a:off x="9646751" y="3070154"/>
            <a:ext cx="3364925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 smtClean="0">
                <a:solidFill>
                  <a:srgbClr val="FFFFFF"/>
                </a:solidFill>
                <a:latin typeface="Nunito SemiBold"/>
                <a:sym typeface="Nunito SemiBold"/>
              </a:rPr>
              <a:t>Социально-медицинские</a:t>
            </a:r>
            <a:endParaRPr sz="3600"/>
          </a:p>
        </p:txBody>
      </p:sp>
      <p:sp>
        <p:nvSpPr>
          <p:cNvPr id="227" name="Google Shape;227;p22"/>
          <p:cNvSpPr txBox="1"/>
          <p:nvPr/>
        </p:nvSpPr>
        <p:spPr>
          <a:xfrm>
            <a:off x="1277471" y="6819275"/>
            <a:ext cx="2931458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18492</a:t>
            </a:r>
            <a:r>
              <a:rPr lang="ru-RU" sz="4800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услуги</a:t>
            </a:r>
            <a:endParaRPr sz="4800"/>
          </a:p>
        </p:txBody>
      </p:sp>
      <p:sp>
        <p:nvSpPr>
          <p:cNvPr id="228" name="Google Shape;228;p22"/>
          <p:cNvSpPr txBox="1"/>
          <p:nvPr/>
        </p:nvSpPr>
        <p:spPr>
          <a:xfrm>
            <a:off x="5674658" y="6483098"/>
            <a:ext cx="3267635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13462 услуги</a:t>
            </a:r>
            <a:endParaRPr sz="4800"/>
          </a:p>
        </p:txBody>
      </p:sp>
      <p:sp>
        <p:nvSpPr>
          <p:cNvPr id="229" name="Google Shape;229;p22"/>
          <p:cNvSpPr txBox="1"/>
          <p:nvPr/>
        </p:nvSpPr>
        <p:spPr>
          <a:xfrm>
            <a:off x="10373652" y="6604122"/>
            <a:ext cx="2583476" cy="206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17886 услуг</a:t>
            </a:r>
            <a:endParaRPr sz="4800"/>
          </a:p>
        </p:txBody>
      </p:sp>
      <p:pic>
        <p:nvPicPr>
          <p:cNvPr id="230" name="Google Shape;230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63270" y="4785784"/>
            <a:ext cx="1518125" cy="158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42587" y="4865702"/>
            <a:ext cx="1634525" cy="1336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848125" y="4761975"/>
            <a:ext cx="1634529" cy="15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226988" y="443753"/>
            <a:ext cx="4061012" cy="902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1828800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100" y="418402"/>
            <a:ext cx="17295800" cy="9450196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3"/>
          <p:cNvSpPr/>
          <p:nvPr/>
        </p:nvSpPr>
        <p:spPr>
          <a:xfrm>
            <a:off x="15723175" y="795130"/>
            <a:ext cx="1769695" cy="1610884"/>
          </a:xfrm>
          <a:custGeom>
            <a:avLst/>
            <a:gdLst/>
            <a:ahLst/>
            <a:cxnLst/>
            <a:rect l="l" t="t" r="r" b="b"/>
            <a:pathLst>
              <a:path w="2767078" h="3099578" extrusionOk="0">
                <a:moveTo>
                  <a:pt x="0" y="0"/>
                </a:moveTo>
                <a:lnTo>
                  <a:pt x="2767079" y="0"/>
                </a:lnTo>
                <a:lnTo>
                  <a:pt x="2767079" y="3099579"/>
                </a:lnTo>
                <a:lnTo>
                  <a:pt x="0" y="30995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1" name="Google Shape;241;p23"/>
          <p:cNvSpPr/>
          <p:nvPr/>
        </p:nvSpPr>
        <p:spPr>
          <a:xfrm>
            <a:off x="1116438" y="5936889"/>
            <a:ext cx="4176830" cy="174667"/>
          </a:xfrm>
          <a:custGeom>
            <a:avLst/>
            <a:gdLst/>
            <a:ahLst/>
            <a:cxnLst/>
            <a:rect l="l" t="t" r="r" b="b"/>
            <a:pathLst>
              <a:path w="4176830" h="174667" extrusionOk="0">
                <a:moveTo>
                  <a:pt x="0" y="0"/>
                </a:moveTo>
                <a:lnTo>
                  <a:pt x="4176830" y="0"/>
                </a:lnTo>
                <a:lnTo>
                  <a:pt x="4176830" y="174667"/>
                </a:lnTo>
                <a:lnTo>
                  <a:pt x="0" y="17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2" name="Google Shape;242;p23"/>
          <p:cNvSpPr/>
          <p:nvPr/>
        </p:nvSpPr>
        <p:spPr>
          <a:xfrm flipH="1">
            <a:off x="590126" y="3935896"/>
            <a:ext cx="1662744" cy="1415893"/>
          </a:xfrm>
          <a:custGeom>
            <a:avLst/>
            <a:gdLst/>
            <a:ahLst/>
            <a:cxnLst/>
            <a:rect l="l" t="t" r="r" b="b"/>
            <a:pathLst>
              <a:path w="3605849" h="1894710" extrusionOk="0">
                <a:moveTo>
                  <a:pt x="3605849" y="0"/>
                </a:moveTo>
                <a:lnTo>
                  <a:pt x="0" y="0"/>
                </a:lnTo>
                <a:lnTo>
                  <a:pt x="0" y="1894709"/>
                </a:lnTo>
                <a:lnTo>
                  <a:pt x="3605849" y="1894709"/>
                </a:lnTo>
                <a:lnTo>
                  <a:pt x="3605849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3" name="Google Shape;243;p23"/>
          <p:cNvSpPr txBox="1"/>
          <p:nvPr/>
        </p:nvSpPr>
        <p:spPr>
          <a:xfrm>
            <a:off x="1258958" y="901148"/>
            <a:ext cx="14312346" cy="2459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0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На отделении социального обслуживания детей-инвалидов на </a:t>
            </a:r>
            <a:r>
              <a:rPr lang="ru-RU" sz="4800" b="1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дому</a:t>
            </a:r>
            <a:r>
              <a:rPr lang="ru-RU" sz="4800" b="0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 за 2023 год было оказано 3293 услуги ( на 1450 услуг меньше в сравнении с А П П Г  )</a:t>
            </a:r>
            <a:endParaRPr sz="4800"/>
          </a:p>
        </p:txBody>
      </p:sp>
      <p:sp>
        <p:nvSpPr>
          <p:cNvPr id="244" name="Google Shape;244;p23"/>
          <p:cNvSpPr txBox="1"/>
          <p:nvPr/>
        </p:nvSpPr>
        <p:spPr>
          <a:xfrm>
            <a:off x="2286320" y="4147930"/>
            <a:ext cx="2762757" cy="1675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904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2079 услуг</a:t>
            </a:r>
            <a:endParaRPr/>
          </a:p>
        </p:txBody>
      </p:sp>
      <p:sp>
        <p:nvSpPr>
          <p:cNvPr id="245" name="Google Shape;245;p23"/>
          <p:cNvSpPr txBox="1"/>
          <p:nvPr/>
        </p:nvSpPr>
        <p:spPr>
          <a:xfrm>
            <a:off x="9915919" y="4060530"/>
            <a:ext cx="2130307" cy="1675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904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16 услуг</a:t>
            </a:r>
            <a:endParaRPr/>
          </a:p>
        </p:txBody>
      </p:sp>
      <p:sp>
        <p:nvSpPr>
          <p:cNvPr id="246" name="Google Shape;246;p23"/>
          <p:cNvSpPr txBox="1"/>
          <p:nvPr/>
        </p:nvSpPr>
        <p:spPr>
          <a:xfrm>
            <a:off x="6002167" y="6512382"/>
            <a:ext cx="2366972" cy="1675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904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240 услуг</a:t>
            </a:r>
            <a:endParaRPr/>
          </a:p>
        </p:txBody>
      </p:sp>
      <p:sp>
        <p:nvSpPr>
          <p:cNvPr id="247" name="Google Shape;247;p23"/>
          <p:cNvSpPr txBox="1"/>
          <p:nvPr/>
        </p:nvSpPr>
        <p:spPr>
          <a:xfrm>
            <a:off x="13830528" y="6512382"/>
            <a:ext cx="2366972" cy="1675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904" b="0" i="0" u="none" strike="noStrike" cap="none" dirty="0" smtClean="0">
                <a:solidFill>
                  <a:srgbClr val="7BCFFB"/>
                </a:solidFill>
                <a:latin typeface="Paytone One"/>
                <a:ea typeface="Paytone One"/>
                <a:cs typeface="Paytone One"/>
                <a:sym typeface="Paytone One"/>
              </a:rPr>
              <a:t>398 услуг</a:t>
            </a:r>
            <a:endParaRPr/>
          </a:p>
        </p:txBody>
      </p:sp>
      <p:sp>
        <p:nvSpPr>
          <p:cNvPr id="248" name="Google Shape;248;p23"/>
          <p:cNvSpPr txBox="1"/>
          <p:nvPr/>
        </p:nvSpPr>
        <p:spPr>
          <a:xfrm>
            <a:off x="1787344" y="6607880"/>
            <a:ext cx="3364925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Социально - бытовые</a:t>
            </a:r>
            <a:endParaRPr sz="4000"/>
          </a:p>
        </p:txBody>
      </p:sp>
      <p:sp>
        <p:nvSpPr>
          <p:cNvPr id="249" name="Google Shape;249;p23"/>
          <p:cNvSpPr txBox="1"/>
          <p:nvPr/>
        </p:nvSpPr>
        <p:spPr>
          <a:xfrm>
            <a:off x="9416942" y="6607880"/>
            <a:ext cx="3364925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Социально-правовые</a:t>
            </a:r>
            <a:endParaRPr sz="4000"/>
          </a:p>
        </p:txBody>
      </p:sp>
      <p:sp>
        <p:nvSpPr>
          <p:cNvPr id="251" name="Google Shape;251;p23"/>
          <p:cNvSpPr txBox="1"/>
          <p:nvPr/>
        </p:nvSpPr>
        <p:spPr>
          <a:xfrm>
            <a:off x="13252038" y="4033866"/>
            <a:ext cx="4028797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 dirty="0" smtClean="0">
                <a:solidFill>
                  <a:srgbClr val="FFFFFF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Социально-педагогические</a:t>
            </a:r>
            <a:endParaRPr sz="4000"/>
          </a:p>
        </p:txBody>
      </p:sp>
      <p:sp>
        <p:nvSpPr>
          <p:cNvPr id="254" name="Google Shape;254;p23"/>
          <p:cNvSpPr txBox="1"/>
          <p:nvPr/>
        </p:nvSpPr>
        <p:spPr>
          <a:xfrm>
            <a:off x="5586095" y="4029048"/>
            <a:ext cx="3292862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1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0" i="0" u="none" strike="noStrike" cap="none" dirty="0" smtClean="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Социально-медицинские</a:t>
            </a:r>
            <a:endParaRPr sz="4000"/>
          </a:p>
        </p:txBody>
      </p:sp>
      <p:sp>
        <p:nvSpPr>
          <p:cNvPr id="256" name="Google Shape;256;p23"/>
          <p:cNvSpPr/>
          <p:nvPr/>
        </p:nvSpPr>
        <p:spPr>
          <a:xfrm>
            <a:off x="5097238" y="5936889"/>
            <a:ext cx="4176830" cy="174667"/>
          </a:xfrm>
          <a:custGeom>
            <a:avLst/>
            <a:gdLst/>
            <a:ahLst/>
            <a:cxnLst/>
            <a:rect l="l" t="t" r="r" b="b"/>
            <a:pathLst>
              <a:path w="4176830" h="174667" extrusionOk="0">
                <a:moveTo>
                  <a:pt x="0" y="0"/>
                </a:moveTo>
                <a:lnTo>
                  <a:pt x="4176830" y="0"/>
                </a:lnTo>
                <a:lnTo>
                  <a:pt x="4176830" y="174667"/>
                </a:lnTo>
                <a:lnTo>
                  <a:pt x="0" y="17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7" name="Google Shape;257;p23"/>
          <p:cNvSpPr/>
          <p:nvPr/>
        </p:nvSpPr>
        <p:spPr>
          <a:xfrm>
            <a:off x="9079288" y="5936889"/>
            <a:ext cx="4176830" cy="174667"/>
          </a:xfrm>
          <a:custGeom>
            <a:avLst/>
            <a:gdLst/>
            <a:ahLst/>
            <a:cxnLst/>
            <a:rect l="l" t="t" r="r" b="b"/>
            <a:pathLst>
              <a:path w="4176830" h="174667" extrusionOk="0">
                <a:moveTo>
                  <a:pt x="0" y="0"/>
                </a:moveTo>
                <a:lnTo>
                  <a:pt x="4176830" y="0"/>
                </a:lnTo>
                <a:lnTo>
                  <a:pt x="4176830" y="174667"/>
                </a:lnTo>
                <a:lnTo>
                  <a:pt x="0" y="17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8" name="Google Shape;258;p23"/>
          <p:cNvSpPr/>
          <p:nvPr/>
        </p:nvSpPr>
        <p:spPr>
          <a:xfrm>
            <a:off x="13089013" y="5936889"/>
            <a:ext cx="4176830" cy="174667"/>
          </a:xfrm>
          <a:custGeom>
            <a:avLst/>
            <a:gdLst/>
            <a:ahLst/>
            <a:cxnLst/>
            <a:rect l="l" t="t" r="r" b="b"/>
            <a:pathLst>
              <a:path w="4176830" h="174667" extrusionOk="0">
                <a:moveTo>
                  <a:pt x="0" y="0"/>
                </a:moveTo>
                <a:lnTo>
                  <a:pt x="4176830" y="0"/>
                </a:lnTo>
                <a:lnTo>
                  <a:pt x="4176830" y="174667"/>
                </a:lnTo>
                <a:lnTo>
                  <a:pt x="0" y="1746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531" y="0"/>
            <a:ext cx="18102469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4886" y="570802"/>
            <a:ext cx="17109413" cy="92888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5" name="Google Shape;265;p24"/>
          <p:cNvGraphicFramePr/>
          <p:nvPr/>
        </p:nvGraphicFramePr>
        <p:xfrm>
          <a:off x="967408" y="2835967"/>
          <a:ext cx="16253790" cy="7889241"/>
        </p:xfrm>
        <a:graphic>
          <a:graphicData uri="http://schemas.openxmlformats.org/drawingml/2006/table">
            <a:tbl>
              <a:tblPr>
                <a:noFill/>
                <a:tableStyleId>{7684123D-EC7A-4182-A39B-DB72195FDC9A}</a:tableStyleId>
              </a:tblPr>
              <a:tblGrid>
                <a:gridCol w="3250758"/>
                <a:gridCol w="3250758"/>
                <a:gridCol w="3250758"/>
                <a:gridCol w="3250758"/>
                <a:gridCol w="3250758"/>
              </a:tblGrid>
              <a:tr h="77595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299" u="none" strike="noStrike" cap="none" dirty="0" smtClean="0">
                          <a:solidFill>
                            <a:srgbClr val="7BCFFB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2019 год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299" u="none" strike="noStrike" cap="none" dirty="0" smtClean="0">
                          <a:solidFill>
                            <a:srgbClr val="7BCFFB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2020 год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299" u="none" strike="noStrike" cap="none" dirty="0" smtClean="0">
                          <a:solidFill>
                            <a:srgbClr val="7BCFFB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2021 год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299" u="none" strike="noStrike" cap="none" dirty="0" smtClean="0">
                          <a:solidFill>
                            <a:srgbClr val="7BCFFB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2022 год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299" u="none" strike="noStrike" cap="none" dirty="0" smtClean="0">
                          <a:solidFill>
                            <a:srgbClr val="7BCFFB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2023 год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971419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99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получателей услуг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99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получателей услуг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99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получателей услуг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99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получателей услуг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99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получателей услуг</a:t>
                      </a: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462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0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23 ребенка</a:t>
                      </a:r>
                      <a:endParaRPr sz="4000" b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0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22 ребенка</a:t>
                      </a: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0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37 детей</a:t>
                      </a: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0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35 детей</a:t>
                      </a: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40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24 ребенка</a:t>
                      </a: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62669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2400" b="1" u="none" strike="noStrike" cap="none" dirty="0" smtClean="0">
                        <a:solidFill>
                          <a:srgbClr val="FFFFFF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</a:t>
                      </a:r>
                    </a:p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предоставленных услуг</a:t>
                      </a:r>
                      <a:endParaRPr sz="2400" b="1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предоставленных услуг</a:t>
                      </a:r>
                      <a:endParaRPr sz="2400" b="1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предоставленных услуг</a:t>
                      </a:r>
                      <a:endParaRPr sz="24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предоставленных услуг</a:t>
                      </a:r>
                      <a:endParaRPr sz="24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 b="1" u="none" strike="noStrike" cap="none" dirty="0" smtClean="0">
                          <a:solidFill>
                            <a:srgbClr val="FFFFFF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Количество предоставленных услуг</a:t>
                      </a:r>
                      <a:endParaRPr sz="24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8900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48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1720</a:t>
                      </a:r>
                      <a:endParaRPr lang="ru-RU" sz="4800" b="1" u="none" strike="noStrike" cap="none" dirty="0" smtClean="0"/>
                    </a:p>
                    <a:p>
                      <a:pPr marL="0" marR="0" lvl="0" indent="0" algn="ctr" rtl="0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48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2099</a:t>
                      </a:r>
                      <a:endParaRPr lang="ru-RU" sz="4800" b="1" u="none" strike="noStrike" cap="none" dirty="0" smtClean="0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48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2730</a:t>
                      </a:r>
                      <a:endParaRPr lang="ru-RU" sz="4800" b="1" u="none" strike="noStrike" cap="none" dirty="0" smtClean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48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2342</a:t>
                      </a:r>
                      <a:endParaRPr lang="ru-RU" sz="4800" b="1" u="none" strike="noStrike" cap="none" dirty="0" smtClean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4800" b="1" u="none" strike="noStrike" cap="none" dirty="0" smtClean="0">
                          <a:solidFill>
                            <a:srgbClr val="F1E894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2278</a:t>
                      </a:r>
                      <a:endParaRPr lang="ru-RU" sz="4800" b="1" u="none" strike="noStrike" cap="none" dirty="0" smtClean="0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637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0856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2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0" marR="0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4000" b="1" u="none" strike="noStrike" cap="none"/>
                    </a:p>
                  </a:txBody>
                  <a:tcPr marL="0" marR="0" marT="0" marB="0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266" name="Google Shape;266;p24"/>
          <p:cNvSpPr/>
          <p:nvPr/>
        </p:nvSpPr>
        <p:spPr>
          <a:xfrm>
            <a:off x="844412" y="0"/>
            <a:ext cx="2336110" cy="3082291"/>
          </a:xfrm>
          <a:custGeom>
            <a:avLst/>
            <a:gdLst/>
            <a:ahLst/>
            <a:cxnLst/>
            <a:rect l="l" t="t" r="r" b="b"/>
            <a:pathLst>
              <a:path w="3446920" h="5639133" extrusionOk="0">
                <a:moveTo>
                  <a:pt x="0" y="0"/>
                </a:moveTo>
                <a:lnTo>
                  <a:pt x="3446920" y="0"/>
                </a:lnTo>
                <a:lnTo>
                  <a:pt x="3446920" y="5639134"/>
                </a:lnTo>
                <a:lnTo>
                  <a:pt x="0" y="56391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67" name="Google Shape;267;p24"/>
          <p:cNvSpPr/>
          <p:nvPr/>
        </p:nvSpPr>
        <p:spPr>
          <a:xfrm rot="-298942">
            <a:off x="15824405" y="85274"/>
            <a:ext cx="2104478" cy="3235261"/>
          </a:xfrm>
          <a:custGeom>
            <a:avLst/>
            <a:gdLst/>
            <a:ahLst/>
            <a:cxnLst/>
            <a:rect l="l" t="t" r="r" b="b"/>
            <a:pathLst>
              <a:path w="4182402" h="6842375" extrusionOk="0">
                <a:moveTo>
                  <a:pt x="0" y="0"/>
                </a:moveTo>
                <a:lnTo>
                  <a:pt x="4182402" y="0"/>
                </a:lnTo>
                <a:lnTo>
                  <a:pt x="4182402" y="6842375"/>
                </a:lnTo>
                <a:lnTo>
                  <a:pt x="0" y="6842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68" name="Google Shape;268;p24"/>
          <p:cNvSpPr txBox="1"/>
          <p:nvPr/>
        </p:nvSpPr>
        <p:spPr>
          <a:xfrm>
            <a:off x="3106271" y="1060174"/>
            <a:ext cx="13326036" cy="1639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Показатели по технологии «Ранняя помощь» </a:t>
            </a:r>
          </a:p>
          <a:p>
            <a:pPr marL="0" marR="0" lvl="0" indent="0" algn="ctr" rtl="0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0" u="none" strike="noStrike" cap="none" dirty="0" smtClean="0">
                <a:solidFill>
                  <a:srgbClr val="F1E894"/>
                </a:solidFill>
                <a:latin typeface="Paytone One"/>
                <a:ea typeface="Paytone One"/>
                <a:cs typeface="Paytone One"/>
                <a:sym typeface="Paytone One"/>
              </a:rPr>
              <a:t>за пять лет</a:t>
            </a:r>
            <a:endParaRPr sz="4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C8D4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-96003"/>
            <a:ext cx="18260345" cy="984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100" y="418402"/>
            <a:ext cx="17295800" cy="945019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8"/>
          <p:cNvSpPr/>
          <p:nvPr/>
        </p:nvSpPr>
        <p:spPr>
          <a:xfrm>
            <a:off x="-237239" y="6275728"/>
            <a:ext cx="2835350" cy="3686625"/>
          </a:xfrm>
          <a:custGeom>
            <a:avLst/>
            <a:gdLst/>
            <a:ahLst/>
            <a:cxnLst/>
            <a:rect l="l" t="t" r="r" b="b"/>
            <a:pathLst>
              <a:path w="2835350" h="3686625" extrusionOk="0">
                <a:moveTo>
                  <a:pt x="0" y="0"/>
                </a:moveTo>
                <a:lnTo>
                  <a:pt x="2835350" y="0"/>
                </a:lnTo>
                <a:lnTo>
                  <a:pt x="2835350" y="3686624"/>
                </a:lnTo>
                <a:lnTo>
                  <a:pt x="0" y="3686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2" name="Google Shape;162;p18"/>
          <p:cNvSpPr/>
          <p:nvPr/>
        </p:nvSpPr>
        <p:spPr>
          <a:xfrm>
            <a:off x="3070665" y="5264647"/>
            <a:ext cx="5033322" cy="228787"/>
          </a:xfrm>
          <a:custGeom>
            <a:avLst/>
            <a:gdLst/>
            <a:ahLst/>
            <a:cxnLst/>
            <a:rect l="l" t="t" r="r" b="b"/>
            <a:pathLst>
              <a:path w="5033322" h="228787" extrusionOk="0">
                <a:moveTo>
                  <a:pt x="0" y="0"/>
                </a:moveTo>
                <a:lnTo>
                  <a:pt x="5033322" y="0"/>
                </a:lnTo>
                <a:lnTo>
                  <a:pt x="5033322" y="228787"/>
                </a:lnTo>
                <a:lnTo>
                  <a:pt x="0" y="228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pic>
        <p:nvPicPr>
          <p:cNvPr id="166" name="Google Shape;16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95984">
            <a:off x="11202572" y="2133859"/>
            <a:ext cx="1490275" cy="125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22" name="Picture 2" descr="\\desktop-obmen\обмен\ОТДЕЛЕНИЕ ДЕТЕЙ-ИНВАЛИДОВ\2023\ДИПЛОМЫ\январь\сертификат Иванова Е.А. специальная педагогик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8874" y="910438"/>
            <a:ext cx="2268000" cy="320969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77800"/>
          </a:sp3d>
        </p:spPr>
      </p:pic>
      <p:pic>
        <p:nvPicPr>
          <p:cNvPr id="30724" name="Picture 4" descr="\\desktop-obmen\обмен\ОТДЕЛЕНИЕ ДЕТЕЙ-ИНВАЛИДОВ\2023\ДИПЛОМЫ\январь\Яненко\сертиф январь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064961" y="927652"/>
            <a:ext cx="2272807" cy="31961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22250"/>
          </a:sp3d>
        </p:spPr>
      </p:pic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827018" y="4399722"/>
          <a:ext cx="4143645" cy="2928110"/>
        </p:xfrm>
        <a:graphic>
          <a:graphicData uri="http://schemas.openxmlformats.org/presentationml/2006/ole">
            <p:oleObj spid="_x0000_s30725" name="Acrobat Document" r:id="rId11" imgW="8020043" imgH="5667329" progId="AcroExch.Document.7">
              <p:link updateAutomatic="1"/>
            </p:oleObj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5200236" y="4439479"/>
          <a:ext cx="4012371" cy="2835345"/>
        </p:xfrm>
        <a:graphic>
          <a:graphicData uri="http://schemas.openxmlformats.org/presentationml/2006/ole">
            <p:oleObj spid="_x0000_s30726" name="Acrobat Document" r:id="rId12" imgW="8020043" imgH="5667329" progId="AcroExch.Document.7">
              <p:link updateAutomatic="1"/>
            </p:oleObj>
          </a:graphicData>
        </a:graphic>
      </p:graphicFrame>
      <p:pic>
        <p:nvPicPr>
          <p:cNvPr id="30728" name="Picture 8" descr="C:\Users\Людмила Николаевна\AppData\Local\Packages\Microsoft.Windows.Photos_8wekyb3d8bbwe\TempState\ShareServiceTempFolder\Петрова Ю.А..jpe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472545" y="4426227"/>
            <a:ext cx="3975150" cy="28104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84150"/>
          </a:sp3d>
        </p:spPr>
      </p:pic>
      <p:pic>
        <p:nvPicPr>
          <p:cNvPr id="30730" name="Picture 10" descr="C:\Users\Людмила Николаевна\AppData\Local\Packages\Microsoft.Windows.Photos_8wekyb3d8bbwe\TempState\ShareServiceTempFolder\Петрова Ю.А. РП.jpe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3660232" y="4443548"/>
            <a:ext cx="3859142" cy="272824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8750"/>
          </a:sp3d>
        </p:spPr>
      </p:pic>
      <p:pic>
        <p:nvPicPr>
          <p:cNvPr id="30732" name="Picture 12" descr="\\desktop-obmen\обмен\ОТДЕЛЕНИЕ ДЕТЕЙ-ИНВАЛИДОВ\2023\ДИПЛОМЫ\октябрь\Ковалевская семинар экспертиза детско-родительских отношений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816626" y="7495611"/>
            <a:ext cx="3511825" cy="250289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3350"/>
          </a:sp3d>
        </p:spPr>
      </p:pic>
      <p:graphicFrame>
        <p:nvGraphicFramePr>
          <p:cNvPr id="30734" name="Object 14"/>
          <p:cNvGraphicFramePr>
            <a:graphicFrameLocks noChangeAspect="1"/>
          </p:cNvGraphicFramePr>
          <p:nvPr/>
        </p:nvGraphicFramePr>
        <p:xfrm>
          <a:off x="8619297" y="7421217"/>
          <a:ext cx="3530345" cy="2494722"/>
        </p:xfrm>
        <a:graphic>
          <a:graphicData uri="http://schemas.openxmlformats.org/presentationml/2006/ole">
            <p:oleObj spid="_x0000_s30734" name="Acrobat Document" r:id="rId16" imgW="8020043" imgH="5667329" progId="AcroExch.Document.7">
              <p:link updateAutomatic="1"/>
            </p:oleObj>
          </a:graphicData>
        </a:graphic>
      </p:graphicFrame>
      <p:graphicFrame>
        <p:nvGraphicFramePr>
          <p:cNvPr id="30735" name="Object 15"/>
          <p:cNvGraphicFramePr>
            <a:graphicFrameLocks noChangeAspect="1"/>
          </p:cNvGraphicFramePr>
          <p:nvPr/>
        </p:nvGraphicFramePr>
        <p:xfrm>
          <a:off x="10150751" y="1020417"/>
          <a:ext cx="4255262" cy="3022946"/>
        </p:xfrm>
        <a:graphic>
          <a:graphicData uri="http://schemas.openxmlformats.org/presentationml/2006/ole">
            <p:oleObj spid="_x0000_s30735" name="Acrobat Document" r:id="rId17" imgW="8057953" imgH="5724206" progId="AcroExch.Document.7">
              <p:link updateAutomatic="1"/>
            </p:oleObj>
          </a:graphicData>
        </a:graphic>
      </p:graphicFrame>
      <p:graphicFrame>
        <p:nvGraphicFramePr>
          <p:cNvPr id="30738" name="Object 18"/>
          <p:cNvGraphicFramePr>
            <a:graphicFrameLocks noChangeAspect="1"/>
          </p:cNvGraphicFramePr>
          <p:nvPr/>
        </p:nvGraphicFramePr>
        <p:xfrm>
          <a:off x="3567114" y="861391"/>
          <a:ext cx="2413449" cy="3415334"/>
        </p:xfrm>
        <a:graphic>
          <a:graphicData uri="http://schemas.openxmlformats.org/presentationml/2006/ole">
            <p:oleObj spid="_x0000_s30738" name="Acrobat Document" r:id="rId18" imgW="5667174" imgH="8019998" progId="AcroExch.Document.7">
              <p:link updateAutomatic="1"/>
            </p:oleObj>
          </a:graphicData>
        </a:graphic>
      </p:graphicFrame>
      <p:pic>
        <p:nvPicPr>
          <p:cNvPr id="30741" name="Picture 21" descr="\\desktop-obmen\обмен\ОТДЕЛЕНИЕ ДЕТЕЙ-ИНВАЛИДОВ\2023\ДИПЛОМЫ\февраль\СЕРТИФИКАТ Кемяшова И.В.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239013" y="1189931"/>
            <a:ext cx="3647109" cy="257834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77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C8D4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7655" y="-96003"/>
            <a:ext cx="18288000" cy="13242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100" y="418402"/>
            <a:ext cx="17295800" cy="9450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374" y="6414053"/>
            <a:ext cx="1537251" cy="1974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8783360">
            <a:off x="15020607" y="977776"/>
            <a:ext cx="2178793" cy="226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4" name="Picture 2" descr="\\desktop-obmen\обмен\ОТДЕЛЕНИЕ ДЕТЕЙ-ИНВАЛИДОВ\2023\ДИПЛОМЫ\январь\Яненко\стеклова январь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8596" y="1285461"/>
            <a:ext cx="2726781" cy="38345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34950"/>
          </a:sp3d>
        </p:spPr>
      </p:pic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14748090" y="3484243"/>
          <a:ext cx="2903808" cy="4109253"/>
        </p:xfrm>
        <a:graphic>
          <a:graphicData uri="http://schemas.openxmlformats.org/presentationml/2006/ole">
            <p:oleObj spid="_x0000_s28675" name="Acrobat Document" r:id="rId9" imgW="5667174" imgH="8019998" progId="AcroExch.Document.7">
              <p:link updateAutomatic="1"/>
            </p:oleObj>
          </a:graphicData>
        </a:graphic>
      </p:graphicFrame>
      <p:pic>
        <p:nvPicPr>
          <p:cNvPr id="28677" name="Picture 5" descr="\\desktop-obmen\обмен\ОТДЕЛЕНИЕ ДЕТЕЙ-ИНВАЛИДОВ\2023\ДИПЛОМЫ\февраль\дипломы23\35fbb70d7228d05f29e90cac039764fc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01830" y="1109178"/>
            <a:ext cx="2546794" cy="360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15900"/>
          </a:sp3d>
        </p:spPr>
      </p:pic>
      <p:pic>
        <p:nvPicPr>
          <p:cNvPr id="28678" name="Picture 6" descr="\\Desktop-obmen\обмен\ОТДЕЛЕНИЕ ДЕТЕЙ-ИНВАЛИДОВ\2023\ДИПЛОМЫ\февраль\дипломы23\b222535d44544bb1a077131b6d56c40c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21287" y="1653794"/>
            <a:ext cx="2584174" cy="36528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71450"/>
          </a:sp3d>
        </p:spPr>
      </p:pic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6083244" y="5963478"/>
          <a:ext cx="4407072" cy="3114261"/>
        </p:xfrm>
        <a:graphic>
          <a:graphicData uri="http://schemas.openxmlformats.org/presentationml/2006/ole">
            <p:oleObj spid="_x0000_s28679" name="Acrobat Document" r:id="rId12" imgW="8020043" imgH="5667329" progId="AcroExch.Document.7">
              <p:link updateAutomatic="1"/>
            </p:oleObj>
          </a:graphicData>
        </a:graphic>
      </p:graphicFrame>
      <p:pic>
        <p:nvPicPr>
          <p:cNvPr id="28681" name="Picture 9" descr="\\desktop-obmen\обмен\ОТДЕЛЕНИЕ ДЕТЕЙ-ИНВАЛИДОВ\2023\ДИПЛОМЫ\апрель\Боронина, Ж.Л. Закашвили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074146" y="950154"/>
            <a:ext cx="2691646" cy="380737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84150"/>
          </a:sp3d>
        </p:spPr>
      </p:pic>
      <p:pic>
        <p:nvPicPr>
          <p:cNvPr id="28683" name="Picture 11" descr="\\desktop-obmen\обмен\ОТДЕЛЕНИЕ ДЕТЕЙ-ИНВАЛИДОВ\2023\ДИПЛОМЫ\апрель\Фролов,Закашвили Ж.Л.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016962" y="1285463"/>
            <a:ext cx="2533926" cy="358377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77800"/>
          </a:sp3d>
        </p:spPr>
      </p:pic>
      <p:pic>
        <p:nvPicPr>
          <p:cNvPr id="28685" name="Picture 13" descr="C:\Users\Людмила Николаевна\AppData\Local\Packages\Microsoft.Windows.Photos_8wekyb3d8bbwe\TempState\ShareServiceTempFolder\Диплом.jpe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568159" y="5364009"/>
            <a:ext cx="2825475" cy="399668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34950"/>
          </a:sp3d>
        </p:spPr>
      </p:pic>
      <p:graphicFrame>
        <p:nvGraphicFramePr>
          <p:cNvPr id="28686" name="Object 14"/>
          <p:cNvGraphicFramePr>
            <a:graphicFrameLocks noChangeAspect="1"/>
          </p:cNvGraphicFramePr>
          <p:nvPr/>
        </p:nvGraphicFramePr>
        <p:xfrm>
          <a:off x="11345626" y="5266776"/>
          <a:ext cx="2767938" cy="3916981"/>
        </p:xfrm>
        <a:graphic>
          <a:graphicData uri="http://schemas.openxmlformats.org/presentationml/2006/ole">
            <p:oleObj spid="_x0000_s28686" name="Acrobat Document" r:id="rId16" imgW="5667174" imgH="8019998" progId="AcroExch.Document.7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</TotalTime>
  <Words>282</Words>
  <PresentationFormat>Произвольный</PresentationFormat>
  <Paragraphs>80</Paragraphs>
  <Slides>12</Slides>
  <Notes>11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Связи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8" baseType="lpstr">
      <vt:lpstr>Arial</vt:lpstr>
      <vt:lpstr>Paytone One</vt:lpstr>
      <vt:lpstr>Nunito SemiBold</vt:lpstr>
      <vt:lpstr>Times New Roman</vt:lpstr>
      <vt:lpstr>Nunito</vt:lpstr>
      <vt:lpstr>Calibri</vt:lpstr>
      <vt:lpstr>Arial Black</vt:lpstr>
      <vt:lpstr>Office Theme</vt:lpstr>
      <vt:lpstr>\\Desktop-obmen\обмен\ОТДЕЛЕНИЕ ДЕТЕЙ-ИНВАЛИДОВ\2023\ДИПЛОМЫ\май\Крутикова,первая помощь,диплом.pdf</vt:lpstr>
      <vt:lpstr>\\Desktop-obmen\обмен\ОТДЕЛЕНИЕ ДЕТЕЙ-ИНВАЛИДОВ\2023\ДИПЛОМЫ\август\Сагманова сертификат август.pdf</vt:lpstr>
      <vt:lpstr>\\Desktop-obmen\обмен\ОТДЕЛЕНИЕ ДЕТЕЙ-ИНВАЛИДОВ\2023\ДИПЛОМЫ\ноябрь\сертификат конституция Петрова Ю.А..pdf</vt:lpstr>
      <vt:lpstr>\\Desktop-obmen\обмен\ОТДЕЛЕНИЕ ДЕТЕЙ-ИНВАЛИДОВ\2023\ДИПЛОМЫ\декабрь\Яненко Уд-е  пов.квал.pdf</vt:lpstr>
      <vt:lpstr>\\Desktop-obmen\обмен\ОТДЕЛЕНИЕ ДЕТЕЙ-ИНВАЛИДОВ\2023\ДИПЛОМЫ\декабрь\Бондарева.pdf</vt:lpstr>
      <vt:lpstr>\\Desktop-obmen\обмен\ОТДЕЛЕНИЕ ДЕТЕЙ-ИНВАЛИДОВ\2023\ДИПЛОМЫ\январь\Крутикова\диплом Боронина Анастасия.pdf</vt:lpstr>
      <vt:lpstr>\\Desktop-obmen\обмен\ОТДЕЛЕНИЕ ДЕТЕЙ-ИНВАЛИДОВ\2023\ДИПЛОМЫ\март\НМ-0096736-641a99a031c93.pdf</vt:lpstr>
      <vt:lpstr>\\Desktop-obmen\обмен\ОТДЕЛЕНИЕ ДЕТЕЙ-ИНВАЛИДОВ\2023\ДИПЛОМЫ\сентябрь\Шишкин, крутикова.pdf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 Александровна</dc:creator>
  <cp:lastModifiedBy>Людмила Николаевна</cp:lastModifiedBy>
  <cp:revision>128</cp:revision>
  <dcterms:modified xsi:type="dcterms:W3CDTF">2024-03-07T07:11:12Z</dcterms:modified>
</cp:coreProperties>
</file>