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4"/>
  </p:notesMasterIdLst>
  <p:sldIdLst>
    <p:sldId id="357" r:id="rId2"/>
    <p:sldId id="358" r:id="rId3"/>
    <p:sldId id="351" r:id="rId4"/>
    <p:sldId id="313" r:id="rId5"/>
    <p:sldId id="352" r:id="rId6"/>
    <p:sldId id="353" r:id="rId7"/>
    <p:sldId id="354" r:id="rId8"/>
    <p:sldId id="356" r:id="rId9"/>
    <p:sldId id="286" r:id="rId10"/>
    <p:sldId id="322" r:id="rId11"/>
    <p:sldId id="316" r:id="rId12"/>
    <p:sldId id="323" r:id="rId13"/>
    <p:sldId id="307" r:id="rId14"/>
    <p:sldId id="305" r:id="rId15"/>
    <p:sldId id="293" r:id="rId16"/>
    <p:sldId id="321" r:id="rId17"/>
    <p:sldId id="287" r:id="rId18"/>
    <p:sldId id="290" r:id="rId19"/>
    <p:sldId id="292" r:id="rId20"/>
    <p:sldId id="296" r:id="rId21"/>
    <p:sldId id="332" r:id="rId22"/>
    <p:sldId id="331" r:id="rId23"/>
    <p:sldId id="299" r:id="rId24"/>
    <p:sldId id="300" r:id="rId25"/>
    <p:sldId id="333" r:id="rId26"/>
    <p:sldId id="301" r:id="rId27"/>
    <p:sldId id="302" r:id="rId28"/>
    <p:sldId id="330" r:id="rId29"/>
    <p:sldId id="309" r:id="rId30"/>
    <p:sldId id="304" r:id="rId31"/>
    <p:sldId id="343" r:id="rId32"/>
    <p:sldId id="347" r:id="rId33"/>
    <p:sldId id="349" r:id="rId34"/>
    <p:sldId id="336" r:id="rId35"/>
    <p:sldId id="338" r:id="rId36"/>
    <p:sldId id="339" r:id="rId37"/>
    <p:sldId id="346" r:id="rId38"/>
    <p:sldId id="345" r:id="rId39"/>
    <p:sldId id="328" r:id="rId40"/>
    <p:sldId id="337" r:id="rId41"/>
    <p:sldId id="348" r:id="rId42"/>
    <p:sldId id="350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43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4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 мальчиков</a:t>
            </a:r>
            <a:r>
              <a:rPr lang="ru-RU" baseline="0" dirty="0" smtClean="0"/>
              <a:t> и девочек, получивших услуги на стационаре</a:t>
            </a:r>
            <a:endParaRPr lang="ru-RU" dirty="0"/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Мальчики</c:v>
                </c:pt>
                <c:pt idx="1">
                  <c:v>Девочки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</c:v>
                </c:pt>
                <c:pt idx="1">
                  <c:v>30</c:v>
                </c:pt>
              </c:numCache>
            </c:numRef>
          </c:val>
        </c:ser>
        <c:shape val="cylinder"/>
        <c:axId val="180479104"/>
        <c:axId val="180481408"/>
        <c:axId val="0"/>
      </c:bar3DChart>
      <c:catAx>
        <c:axId val="180479104"/>
        <c:scaling>
          <c:orientation val="minMax"/>
        </c:scaling>
        <c:axPos val="b"/>
        <c:tickLblPos val="nextTo"/>
        <c:crossAx val="180481408"/>
        <c:crosses val="autoZero"/>
        <c:auto val="1"/>
        <c:lblAlgn val="ctr"/>
        <c:lblOffset val="100"/>
      </c:catAx>
      <c:valAx>
        <c:axId val="180481408"/>
        <c:scaling>
          <c:orientation val="minMax"/>
        </c:scaling>
        <c:axPos val="l"/>
        <c:majorGridlines/>
        <c:numFmt formatCode="General" sourceLinked="1"/>
        <c:tickLblPos val="nextTo"/>
        <c:crossAx val="18047910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Причины помещения детей на стационарное отделение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Лист1!$A$2:$A$5</c:f>
              <c:strCache>
                <c:ptCount val="4"/>
                <c:pt idx="0">
                  <c:v>Отсутствие возможности обеспечения ухода </c:v>
                </c:pt>
                <c:pt idx="1">
                  <c:v>Наличие внутрисемейного конфликта</c:v>
                </c:pt>
                <c:pt idx="2">
                  <c:v>Отсутствие работы и средств к существованию</c:v>
                </c:pt>
                <c:pt idx="3">
                  <c:v>Наличие ребенка испытывающего трудности в социальной адаптации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</c:v>
                </c:pt>
                <c:pt idx="1">
                  <c:v>45</c:v>
                </c:pt>
                <c:pt idx="2">
                  <c:v>25</c:v>
                </c:pt>
                <c:pt idx="3">
                  <c:v>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6810322342519834"/>
          <c:y val="0.12213704957326232"/>
          <c:w val="0.3318967765748041"/>
          <c:h val="0.8778629504267377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Положительные </a:t>
            </a:r>
            <a:r>
              <a:rPr lang="ru-RU" dirty="0" smtClean="0"/>
              <a:t>социальные результаты работы с родителями</a:t>
            </a:r>
            <a:r>
              <a:rPr lang="ru-RU" baseline="0" dirty="0" smtClean="0"/>
              <a:t> за 2022 год</a:t>
            </a:r>
            <a:endParaRPr lang="ru-RU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Достижения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Лист1!$A$2:$A$10</c:f>
              <c:strCache>
                <c:ptCount val="6"/>
                <c:pt idx="0">
                  <c:v>кодировка</c:v>
                </c:pt>
                <c:pt idx="1">
                  <c:v>лечение </c:v>
                </c:pt>
                <c:pt idx="2">
                  <c:v>трудоустроились</c:v>
                </c:pt>
                <c:pt idx="3">
                  <c:v>научились взаимодействовать с детьми</c:v>
                </c:pt>
                <c:pt idx="4">
                  <c:v>оформили в д/с</c:v>
                </c:pt>
                <c:pt idx="5">
                  <c:v>оформили в школу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8</c:v>
                </c:pt>
                <c:pt idx="2">
                  <c:v>11</c:v>
                </c:pt>
                <c:pt idx="3">
                  <c:v>15</c:v>
                </c:pt>
                <c:pt idx="4">
                  <c:v>5</c:v>
                </c:pt>
                <c:pt idx="5">
                  <c:v>7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Лист1!$A$2:$A$10</c:f>
              <c:strCache>
                <c:ptCount val="6"/>
                <c:pt idx="0">
                  <c:v>кодировка</c:v>
                </c:pt>
                <c:pt idx="1">
                  <c:v>лечение </c:v>
                </c:pt>
                <c:pt idx="2">
                  <c:v>трудоустроились</c:v>
                </c:pt>
                <c:pt idx="3">
                  <c:v>научились взаимодействовать с детьми</c:v>
                </c:pt>
                <c:pt idx="4">
                  <c:v>оформили в д/с</c:v>
                </c:pt>
                <c:pt idx="5">
                  <c:v>оформили в школу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Отрицательные социальные результаты работы с несовершеннолетними в 2022 г.</a:t>
            </a:r>
            <a:endParaRPr lang="ru-RU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отрицательные результаты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12 - ушли в д/д</c:v>
                </c:pt>
                <c:pt idx="1">
                  <c:v>8 - взяты под опеку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</c:v>
                </c:pt>
                <c:pt idx="1">
                  <c:v>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Достижения воспитанник</a:t>
            </a:r>
            <a:r>
              <a:rPr lang="ru-RU" baseline="0" dirty="0" smtClean="0"/>
              <a:t> стационара </a:t>
            </a:r>
          </a:p>
          <a:p>
            <a:pPr>
              <a:defRPr/>
            </a:pPr>
            <a:r>
              <a:rPr lang="ru-RU" baseline="0" dirty="0" smtClean="0"/>
              <a:t>в 2022 году</a:t>
            </a:r>
            <a:endParaRPr lang="ru-RU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Достижения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всероссийские викторины</c:v>
                </c:pt>
                <c:pt idx="1">
                  <c:v>дистанционные курсы</c:v>
                </c:pt>
                <c:pt idx="2">
                  <c:v>всероссийские педагогические тестирования</c:v>
                </c:pt>
                <c:pt idx="3">
                  <c:v>вебинары</c:v>
                </c:pt>
                <c:pt idx="4">
                  <c:v>курсы повышения квалификации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6</c:v>
                </c:pt>
                <c:pt idx="2">
                  <c:v>11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6076120059960608"/>
          <c:y val="0.12610186232148976"/>
          <c:w val="0.33068454573040024"/>
          <c:h val="0.85183533145698009"/>
        </c:manualLayout>
      </c:layout>
      <c:txPr>
        <a:bodyPr/>
        <a:lstStyle/>
        <a:p>
          <a:pPr>
            <a:defRPr baseline="300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социально-бытовые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19816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социально-медицинские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12233</c:v>
                </c:pt>
                <c:pt idx="1">
                  <c:v>386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социально-психологические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2607</c:v>
                </c:pt>
                <c:pt idx="1">
                  <c:v>457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социально правовые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87</c:v>
                </c:pt>
                <c:pt idx="1">
                  <c:v>90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прочие 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15031</c:v>
                </c:pt>
                <c:pt idx="1">
                  <c:v>419</c:v>
                </c:pt>
              </c:numCache>
            </c:numRef>
          </c:val>
        </c:ser>
        <c:shape val="cylinder"/>
        <c:axId val="168796544"/>
        <c:axId val="168798080"/>
        <c:axId val="0"/>
      </c:bar3DChart>
      <c:catAx>
        <c:axId val="168796544"/>
        <c:scaling>
          <c:orientation val="minMax"/>
        </c:scaling>
        <c:axPos val="b"/>
        <c:tickLblPos val="nextTo"/>
        <c:crossAx val="168798080"/>
        <c:crosses val="autoZero"/>
        <c:auto val="1"/>
        <c:lblAlgn val="ctr"/>
        <c:lblOffset val="100"/>
      </c:catAx>
      <c:valAx>
        <c:axId val="168798080"/>
        <c:scaling>
          <c:orientation val="minMax"/>
        </c:scaling>
        <c:axPos val="l"/>
        <c:majorGridlines/>
        <c:numFmt formatCode="General" sourceLinked="1"/>
        <c:tickLblPos val="nextTo"/>
        <c:crossAx val="16879654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7251A-2B7F-47A7-96AC-DC61FEFE35EF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DF574-1E9A-4570-B0FC-7FB78E4A28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6712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BA25304-F6A1-415E-A0DB-672A70E045AB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016" y="1637563"/>
            <a:ext cx="112912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ИТОГИ РАБОТЫ </a:t>
            </a: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СТАЦИОНАРНОГО ОТДЕЛЕНИЯ </a:t>
            </a: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ЗА 2022 г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Докладчик: </a:t>
            </a:r>
          </a:p>
          <a:p>
            <a:pPr lvl="0" algn="r">
              <a:buClr>
                <a:srgbClr val="002060"/>
              </a:buClr>
              <a:buSzPts val="4400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Заведующая отделением</a:t>
            </a:r>
          </a:p>
          <a:p>
            <a:pPr lvl="0" algn="r">
              <a:buClr>
                <a:srgbClr val="002060"/>
              </a:buClr>
              <a:buSzPts val="4400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        Трофимова Т.Г.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029" y="164757"/>
            <a:ext cx="10688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социальной защите населения Ленинградской области</a:t>
            </a: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ЛОГБУ «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Сланцевский</a:t>
            </a:r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СРЦН «Мечта»</a:t>
            </a:r>
          </a:p>
          <a:p>
            <a:pPr algn="ctr"/>
            <a:endParaRPr 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социального обслуживания несовершеннолетних</a:t>
            </a:r>
          </a:p>
          <a:p>
            <a:pPr algn="ctr"/>
            <a:r>
              <a:rPr lang="ru-RU" sz="20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семей с детьми в стационарной форме с временным проживанием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5" y="200539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61" y="3368780"/>
            <a:ext cx="2363016" cy="23630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584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Умение готовить – одна из составляющих социализации несовершеннолетних, а также одно из любимых занятий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Домашний\Desktop\фото за год\трудовое воспитание\IMG_25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683" y="1182352"/>
            <a:ext cx="3735777" cy="4982403"/>
          </a:xfrm>
          <a:prstGeom prst="rect">
            <a:avLst/>
          </a:prstGeom>
          <a:noFill/>
        </p:spPr>
      </p:pic>
      <p:pic>
        <p:nvPicPr>
          <p:cNvPr id="5" name="Picture 3" descr="C:\Users\Домашний\Desktop\фото воспитат старш)\готовим летний овощной салат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7215" y="1216055"/>
            <a:ext cx="6577302" cy="493866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950" y="274638"/>
            <a:ext cx="11006357" cy="1143000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Трудовая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терапия также важный компонент социализации подростков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занятий: формирование положительного отношения к труду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C:\Users\Домашний\Desktop\фото воспитат старш)\уборка территории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" y="1411356"/>
            <a:ext cx="5072951" cy="3809101"/>
          </a:xfrm>
          <a:prstGeom prst="rect">
            <a:avLst/>
          </a:prstGeom>
          <a:noFill/>
        </p:spPr>
      </p:pic>
      <p:pic>
        <p:nvPicPr>
          <p:cNvPr id="47107" name="Picture 3" descr="C:\Users\Домашний\Desktop\фото воспитат старш)\уборка территории после покоса травы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1652" y="2434423"/>
            <a:ext cx="5335358" cy="400613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124" y="241686"/>
            <a:ext cx="10972800" cy="870422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 и уборка травы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покоса летом, и подготовка кормушек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подкормки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птиц осенью, и уборка снега зимой.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Домашний\Desktop\фото за год\трудовое воспитание\IMG_20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070" y="1136821"/>
            <a:ext cx="3835706" cy="4431957"/>
          </a:xfrm>
          <a:prstGeom prst="rect">
            <a:avLst/>
          </a:prstGeom>
          <a:noFill/>
        </p:spPr>
      </p:pic>
      <p:pic>
        <p:nvPicPr>
          <p:cNvPr id="5" name="Picture 3" descr="C:\Users\Домашний\Desktop\фото за год\трудовое воспитание\IMG_21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4995" y="1624842"/>
            <a:ext cx="3667168" cy="4504109"/>
          </a:xfrm>
          <a:prstGeom prst="rect">
            <a:avLst/>
          </a:prstGeom>
          <a:noFill/>
        </p:spPr>
      </p:pic>
      <p:pic>
        <p:nvPicPr>
          <p:cNvPr id="6" name="Picture 3" descr="C:\Users\Домашний\Desktop\фото за год\трудовое воспитание\IMG_26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0081" y="2261796"/>
            <a:ext cx="3338881" cy="444792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97427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детьми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проводится бытовая реабилитация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дети учатся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ремонтировать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одежду знакомятся с техникой шитья, стежками и правилами безопасного использования режущих и колющих предметов</a:t>
            </a:r>
            <a:endParaRPr lang="ru-RU" sz="20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C:\Users\Домашний\Desktop\фото воспитат старш)\ремонт одежды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9" y="1169027"/>
            <a:ext cx="3803949" cy="2856252"/>
          </a:xfrm>
          <a:prstGeom prst="rect">
            <a:avLst/>
          </a:prstGeom>
          <a:noFill/>
        </p:spPr>
      </p:pic>
      <p:pic>
        <p:nvPicPr>
          <p:cNvPr id="45059" name="Picture 3" descr="C:\Users\Домашний\Desktop\фото воспитат старш)\ремонт одежды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5461" y="936097"/>
            <a:ext cx="3312463" cy="2487213"/>
          </a:xfrm>
          <a:prstGeom prst="rect">
            <a:avLst/>
          </a:prstGeom>
          <a:noFill/>
        </p:spPr>
      </p:pic>
      <p:pic>
        <p:nvPicPr>
          <p:cNvPr id="5" name="Picture 2" descr="C:\Users\Домашний\Desktop\фото воспитат старш)\учимся шить. изучаем стежки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6310" y="2883244"/>
            <a:ext cx="4351419" cy="3352800"/>
          </a:xfrm>
          <a:prstGeom prst="rect">
            <a:avLst/>
          </a:prstGeom>
          <a:noFill/>
        </p:spPr>
      </p:pic>
      <p:pic>
        <p:nvPicPr>
          <p:cNvPr id="6" name="Picture 3" descr="C:\Users\Домашний\Desktop\фото воспитат старш)\учимся шить. техника изонить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57384" y="3542379"/>
            <a:ext cx="3716445" cy="27905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903308" cy="83747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Дети учатся выращивать садовые культуры, заготавливать землю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Домашний\Desktop\фото воспитат старш)\рассаживаем рассаду помидор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032" y="1146407"/>
            <a:ext cx="4252687" cy="3193193"/>
          </a:xfrm>
          <a:prstGeom prst="rect">
            <a:avLst/>
          </a:prstGeom>
          <a:noFill/>
        </p:spPr>
      </p:pic>
      <p:pic>
        <p:nvPicPr>
          <p:cNvPr id="44035" name="Picture 3" descr="C:\Users\Домашний\Desktop\фото воспитат старш)\рассаживаем рассаду помидор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4493" y="0"/>
            <a:ext cx="4096762" cy="3076115"/>
          </a:xfrm>
          <a:prstGeom prst="rect">
            <a:avLst/>
          </a:prstGeom>
          <a:noFill/>
        </p:spPr>
      </p:pic>
      <p:pic>
        <p:nvPicPr>
          <p:cNvPr id="6" name="Picture 3" descr="C:\Users\Домашний\Desktop\фото воспитат старш)\готовим парник к посадке томатов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1074" y="2828456"/>
            <a:ext cx="4662300" cy="3500759"/>
          </a:xfrm>
          <a:prstGeom prst="rect">
            <a:avLst/>
          </a:prstGeom>
          <a:noFill/>
        </p:spPr>
      </p:pic>
      <p:pic>
        <p:nvPicPr>
          <p:cNvPr id="5" name="Picture 5" descr="C:\Users\Домашний\Desktop\фото воспитат старш)\готовим парник к посадке томатов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042" y="3585733"/>
            <a:ext cx="3243591" cy="243612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теплице и первый урожай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C:\Users\Домашний\Desktop\фото воспитат старш)\высаживаем томаты (1)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38" y="1357299"/>
            <a:ext cx="3692959" cy="2772914"/>
          </a:xfrm>
          <a:prstGeom prst="rect">
            <a:avLst/>
          </a:prstGeom>
          <a:noFill/>
        </p:spPr>
      </p:pic>
      <p:pic>
        <p:nvPicPr>
          <p:cNvPr id="32771" name="Picture 3" descr="C:\Users\Домашний\Desktop\фото воспитат старш)\высаживаем томаты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130" y="3645669"/>
            <a:ext cx="3926608" cy="2948353"/>
          </a:xfrm>
          <a:prstGeom prst="rect">
            <a:avLst/>
          </a:prstGeom>
          <a:noFill/>
        </p:spPr>
      </p:pic>
      <p:pic>
        <p:nvPicPr>
          <p:cNvPr id="5" name="Picture 2" descr="C:\Users\Домашний\Desktop\фото воспитат старш)\наш первый урожай редиска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2401" y="203909"/>
            <a:ext cx="5016031" cy="3766363"/>
          </a:xfrm>
          <a:prstGeom prst="rect">
            <a:avLst/>
          </a:prstGeom>
          <a:noFill/>
        </p:spPr>
      </p:pic>
      <p:pic>
        <p:nvPicPr>
          <p:cNvPr id="6" name="Picture 4" descr="C:\Users\Домашний\Desktop\фото воспитат старш)\наш первый урожай редиска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9168" y="2746326"/>
            <a:ext cx="4929631" cy="37014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Проводятся тематические занятия</a:t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Пасхальные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перезвоны» -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знакомство детей с обычаями, традициями празднования Пасхи, пробуждение у детей интереса к родной культуре и русским традициям</a:t>
            </a:r>
            <a:endParaRPr lang="ru-RU" sz="20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Домашний\Desktop\фото воспитат старш)\красим яйца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000" y="1404039"/>
            <a:ext cx="5632846" cy="4229506"/>
          </a:xfrm>
          <a:prstGeom prst="rect">
            <a:avLst/>
          </a:prstGeom>
          <a:noFill/>
        </p:spPr>
      </p:pic>
      <p:pic>
        <p:nvPicPr>
          <p:cNvPr id="34819" name="Picture 3" descr="C:\Users\Домашний\Desktop\фото воспитат старш)\красим яйца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9719" y="2249215"/>
            <a:ext cx="5953258" cy="44700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1276" y="274638"/>
            <a:ext cx="11261124" cy="1143000"/>
          </a:xfrm>
        </p:spPr>
        <p:txBody>
          <a:bodyPr>
            <a:noAutofit/>
          </a:bodyPr>
          <a:lstStyle/>
          <a:p>
            <a:pPr algn="just"/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Регулярно проводятся занятия направленные на формирование у детей сознательного отношения к своему здоровью. Формирование представлений о полезных, и вредных привычках, их значение в жизни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человека. Педиатр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Борисова О.Л.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проводит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беседы об оказании первой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помощи, психиатр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провел просветительский семинар «Профилактика суицидального поведения»</a:t>
            </a:r>
            <a:endParaRPr lang="ru-RU" sz="20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Домашний\Desktop\фото воспитат старш)\Беседа об оказании первой помощи при обмороке, утоплении и порезах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907" y="1471313"/>
            <a:ext cx="4348380" cy="3265047"/>
          </a:xfrm>
          <a:prstGeom prst="rect">
            <a:avLst/>
          </a:prstGeom>
          <a:noFill/>
        </p:spPr>
      </p:pic>
      <p:pic>
        <p:nvPicPr>
          <p:cNvPr id="28675" name="Picture 3" descr="C:\Users\Домашний\Desktop\фото воспитат старш)\Беседа об оказании первой помощи при обмороке, утоплении и порезах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4487" y="3497957"/>
            <a:ext cx="4125341" cy="3097574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9509" y="1588229"/>
            <a:ext cx="602766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течение 2022 года на стационарном отделении проводились профилактические мероприятия с привлечением специалистов различных служб субъектов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профилактики -  ОГИБДД, ГИМС</a:t>
            </a:r>
            <a:endParaRPr lang="ru-RU" sz="20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Домашний\Desktop\фото воспитат старш)\беседа с инспектором бдд огибдд Мой безопасный путь в школу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533" y="1366803"/>
            <a:ext cx="4026905" cy="3023662"/>
          </a:xfrm>
          <a:prstGeom prst="rect">
            <a:avLst/>
          </a:prstGeom>
          <a:noFill/>
        </p:spPr>
      </p:pic>
      <p:pic>
        <p:nvPicPr>
          <p:cNvPr id="29699" name="Picture 3" descr="C:\Users\Домашний\Desktop\фото воспитат старш)\беседа с инспектором бдд огибдд Мой безопасный путь в школу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4633" y="2213706"/>
            <a:ext cx="4128170" cy="3099699"/>
          </a:xfrm>
          <a:prstGeom prst="rect">
            <a:avLst/>
          </a:prstGeom>
          <a:noFill/>
        </p:spPr>
      </p:pic>
      <p:pic>
        <p:nvPicPr>
          <p:cNvPr id="5" name="Picture 2" descr="C:\Users\Домашний\Desktop\фото воспитат старш)\Беседа с инспектором гимс чем опасен ранний и поздний лед в осенне-зимний период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9775" y="3200336"/>
            <a:ext cx="4653945" cy="34944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Домашний\Desktop\фото воспитат старш)\торжественное мероприятие ко Дню Пожарной Охраны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7752" y="3249398"/>
            <a:ext cx="3915973" cy="294036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80519" y="249925"/>
            <a:ext cx="8971005" cy="1143000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Совместная профилактическая работа с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инспекторами пожарной части и пожарного надзора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Домашний\Desktop\фото воспитат старш)\беседа с инспектором пожарной части о правилах безопасности в осенне-зимний период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2660" y="1209289"/>
            <a:ext cx="4160108" cy="3123680"/>
          </a:xfrm>
          <a:prstGeom prst="rect">
            <a:avLst/>
          </a:prstGeom>
          <a:noFill/>
        </p:spPr>
      </p:pic>
      <p:pic>
        <p:nvPicPr>
          <p:cNvPr id="4" name="Picture 2" descr="C:\Users\Домашний\Desktop\фото воспитат старш)\торжественное мероприятие ко Дню Пожарной Охраны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374" y="2231293"/>
            <a:ext cx="4373750" cy="328409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5" y="200539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12324" y="714703"/>
            <a:ext cx="99802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2022 году в состав отделения входили следующие специалисты: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заведующий отделением – Трофимова Татьяна Геннадьевна;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специалист по соц. работе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Мажукина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Ольга Владимировна;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воспитатель дошкольного отделения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Прыгунова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Наталья Александровна;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воспитатель школьного отделения – Максимова Наталья Владимировна;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педагог-психолог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Шендевицкая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Виктория Владимировна;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инструктор по труду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Прыгунова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Наталья Александровна;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инструктор по физической культуре - Максимова Наталья Владимировна;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учитель-логопед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Мажукина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Ольга Владимировна;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младшие воспитатели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Стушнова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Екатерина Александровна, Васильева Анастасия Александровна,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Даргевич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Екатерина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Елмаровна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Якимчук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Светлана Алексеевна , Сохранная Ольга Валентиновна, Смирнова Елена Владимировна,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Прядуха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Оксана Николаевна, Черняева Алла Анатольевна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4208489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97427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Проводятся различные мастер-классы,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уделяются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огромное внимание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развитию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нравственно-патриотических качеств у несовершеннолетних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Домашний\Desktop\фото воспитат старш)\мастер-класс по бисероплетению от М.А Ильиной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465" y="1122187"/>
            <a:ext cx="4325200" cy="3247641"/>
          </a:xfrm>
          <a:prstGeom prst="rect">
            <a:avLst/>
          </a:prstGeom>
          <a:noFill/>
        </p:spPr>
      </p:pic>
      <p:pic>
        <p:nvPicPr>
          <p:cNvPr id="35843" name="Picture 3" descr="C:\Users\Домашний\Desktop\фото воспитат старш)\мастер-класс по бисероплетению от М.А Ильиной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9881" y="1236527"/>
            <a:ext cx="3048839" cy="228926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3605" y="3357094"/>
            <a:ext cx="4398773" cy="329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4756" y="2541799"/>
            <a:ext cx="4197081" cy="315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Проводились 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различные акции:</a:t>
            </a:r>
            <a:b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Письмо водителю, Журавлик победы, Подари улыбку</a:t>
            </a:r>
            <a:endParaRPr lang="ru-RU" sz="2400" b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9" y="1596751"/>
            <a:ext cx="4116402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351" y="3097427"/>
            <a:ext cx="4103477" cy="341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1737" y="1776249"/>
            <a:ext cx="3919013" cy="294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Дети активно готовились к сдаче норм ГТО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077" y="1397876"/>
            <a:ext cx="3720238" cy="279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8685" y="3668112"/>
            <a:ext cx="3468534" cy="260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4083" y="1530139"/>
            <a:ext cx="3794233" cy="284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усиления патриотического воспитания детей и формирования твердой гражданской позиции педагоги совместно с детьми поддерживают тесную связь с  проживающими людьми пожилого возраста из центра Надежда.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Users\Домашний\Desktop\фото воспитат старш)\поздравляем Надежду с днем пожилого человека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746" y="1367581"/>
            <a:ext cx="5611410" cy="4213412"/>
          </a:xfrm>
          <a:prstGeom prst="rect">
            <a:avLst/>
          </a:prstGeom>
          <a:noFill/>
        </p:spPr>
      </p:pic>
      <p:pic>
        <p:nvPicPr>
          <p:cNvPr id="38915" name="Picture 3" descr="C:\Users\Домашний\Desktop\фото воспитат старш)\Поздравляем Надежду с пасхой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6924" y="2556110"/>
            <a:ext cx="5511063" cy="413806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Поздравление жителей центра «Надежда» с ДНЁМ ПОБЕДЫ!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C:\Users\Домашний\Desktop\фото воспитат старш)\поздравляем Надежду с днем Побед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034" y="1555530"/>
            <a:ext cx="3682599" cy="276513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9427" y="1538295"/>
            <a:ext cx="3522365" cy="264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7711" y="3352800"/>
            <a:ext cx="4026080" cy="3019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Подготовка подарков к 8 Марта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229" y="1376855"/>
            <a:ext cx="3975393" cy="298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5860" y="1446053"/>
            <a:ext cx="4399005" cy="330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8260" y="3332631"/>
            <a:ext cx="3896498" cy="310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восстановления детско-родительских отношений, сближения детей с родителями проведен Праздник с чаепитием для детей и родителей к Дню семьи, любви и верности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C:\Users\Домашний\Desktop\фото воспитат старш)\праздничный концерт для родителей на день семьи любви и верности с чаепитием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635" y="1618228"/>
            <a:ext cx="5529585" cy="4151972"/>
          </a:xfrm>
          <a:prstGeom prst="rect">
            <a:avLst/>
          </a:prstGeom>
          <a:noFill/>
        </p:spPr>
      </p:pic>
      <p:pic>
        <p:nvPicPr>
          <p:cNvPr id="40963" name="Picture 3" descr="C:\Users\Домашний\Desktop\фото воспитат старш)\праздничный концерт для родителей на день семьи любви и верности с чаепитием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5713" y="2413416"/>
            <a:ext cx="5824567" cy="437346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Домашний\Desktop\фото воспитат старш)\праздничный концерт для родителей на день семьи любви и верности с чаепитием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317" y="208263"/>
            <a:ext cx="5911432" cy="4438688"/>
          </a:xfrm>
          <a:prstGeom prst="rect">
            <a:avLst/>
          </a:prstGeom>
          <a:noFill/>
        </p:spPr>
      </p:pic>
      <p:pic>
        <p:nvPicPr>
          <p:cNvPr id="3" name="Рисунок 2" descr="C:\Users\Acer-PC\Desktop\пляж\IMG_20220708_142031_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5811" y="2398427"/>
            <a:ext cx="5441028" cy="4245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Проводились мероприятия экологической направленности по сбору крышек от пластиковое тары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476" y="1349482"/>
            <a:ext cx="5768139" cy="432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6553" y="1786759"/>
            <a:ext cx="5509626" cy="486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2099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Инструктор по физической культуре проводит с детьми уроки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физкультуры, в том числе на свежем воздухе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C:\Users\Домашний\Desktop\фото воспитат старш)\уроки физкультуры у дошкольников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57" y="1090885"/>
            <a:ext cx="3887636" cy="2919090"/>
          </a:xfrm>
          <a:prstGeom prst="rect">
            <a:avLst/>
          </a:prstGeom>
          <a:noFill/>
        </p:spPr>
      </p:pic>
      <p:pic>
        <p:nvPicPr>
          <p:cNvPr id="48131" name="Picture 3" descr="C:\Users\Домашний\Desktop\фото воспитат старш)\уроки физкультуры у дошкольников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1299" y="1062681"/>
            <a:ext cx="3723504" cy="2795849"/>
          </a:xfrm>
          <a:prstGeom prst="rect">
            <a:avLst/>
          </a:prstGeom>
          <a:noFill/>
        </p:spPr>
      </p:pic>
      <p:pic>
        <p:nvPicPr>
          <p:cNvPr id="5" name="Picture 2" descr="C:\Users\Домашний\Desktop\фото воспитат старш)\учимся прыгать на скакалке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904" y="1004250"/>
            <a:ext cx="3703776" cy="2781036"/>
          </a:xfrm>
          <a:prstGeom prst="rect">
            <a:avLst/>
          </a:prstGeom>
          <a:noFill/>
        </p:spPr>
      </p:pic>
      <p:pic>
        <p:nvPicPr>
          <p:cNvPr id="6" name="Picture 3" descr="C:\Users\Домашний\Desktop\фото воспитат старш)\учимся прыгать на скакалке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471" y="4062335"/>
            <a:ext cx="3838832" cy="2659741"/>
          </a:xfrm>
          <a:prstGeom prst="rect">
            <a:avLst/>
          </a:prstGeom>
          <a:noFill/>
        </p:spPr>
      </p:pic>
      <p:pic>
        <p:nvPicPr>
          <p:cNvPr id="7" name="Picture 2" descr="C:\Users\Домашний\Desktop\фото воспитат старш)\пробуждающая гимнастика после сна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03970" y="3955248"/>
            <a:ext cx="3837306" cy="2758590"/>
          </a:xfrm>
          <a:prstGeom prst="rect">
            <a:avLst/>
          </a:prstGeom>
          <a:noFill/>
        </p:spPr>
      </p:pic>
      <p:pic>
        <p:nvPicPr>
          <p:cNvPr id="8" name="Picture 3" descr="C:\Users\Домашний\Desktop\фото воспитат старш)\пробуждающая гимнастика после сна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67279" y="3966920"/>
            <a:ext cx="3636396" cy="273044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развития познавательного интереса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несовершеннолетние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регулярно посещают занятия в библиотеке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C:\Users\Домашний\Desktop\фото воспитат старш)\создание книжной полки в библиотеке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393" y="1371794"/>
            <a:ext cx="5391879" cy="4048573"/>
          </a:xfrm>
          <a:prstGeom prst="rect">
            <a:avLst/>
          </a:prstGeom>
          <a:noFill/>
        </p:spPr>
      </p:pic>
      <p:pic>
        <p:nvPicPr>
          <p:cNvPr id="46083" name="Picture 3" descr="C:\Users\Домашний\Desktop\фото воспитат старш)\создание книжной полки в библиотеке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5950" y="2133600"/>
            <a:ext cx="6073033" cy="456002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90" y="1302235"/>
            <a:ext cx="5625407" cy="4223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 целях формирования у воспитанников готовности к осознанному выбору профессии проводятся экскурсии.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Экскурсия на ЕВРОАЭРОБЕТОН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5458" y="2246244"/>
            <a:ext cx="5637177" cy="4232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Проводятся различные экскурсии, например, на почту России, в ателье, пожарную часть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856" y="1510747"/>
            <a:ext cx="5908808" cy="443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1043" y="2420005"/>
            <a:ext cx="5564601" cy="417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ходе экскурсий дети знакомятся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профессиями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швея, кладовщик, повар, пожарный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1484" y="1580891"/>
            <a:ext cx="3101455" cy="2326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79" y="1515499"/>
            <a:ext cx="3774259" cy="503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3099" y="1529543"/>
            <a:ext cx="3736851" cy="4982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 descr="C:\Users\USER\Desktop\фото за год\экскурсии\IMG_13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22865"/>
            <a:ext cx="3158836" cy="2369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своей коррекционной работе педагоги отделения также используют метод куклотерапии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03" y="1211378"/>
            <a:ext cx="4580224" cy="277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Users\Acer-PC\Desktop\летнняя работа\пушкин\IMG_15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8227" y="3542271"/>
            <a:ext cx="4193330" cy="29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cer-PC\Desktop\летнняя работа\пушкин\IMG_15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8025" y="1148382"/>
            <a:ext cx="3565382" cy="275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Обмен\Трофимова\неделя здоровья\IMG_17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4757" y="3361038"/>
            <a:ext cx="4142129" cy="3365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Проводятся </a:t>
            </a:r>
            <a:r>
              <a:rPr lang="ru-RU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досуговые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мероприятия с социальными партнерами центра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  «Надежда» пришли к воспитанника в гости с поздравлениями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31" y="1502159"/>
            <a:ext cx="3803727" cy="50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2831" y="1525058"/>
            <a:ext cx="6610545" cy="495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Пожарные пришли в гости к детям с поздравлениями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330" y="1481959"/>
            <a:ext cx="6404048" cy="480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454" y="1517322"/>
            <a:ext cx="3792070" cy="505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Праздник цветов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cer-PC\Desktop\садовник\IMG_187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1228" y="2152347"/>
            <a:ext cx="4539719" cy="350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cer-PC\Desktop\садовник\IMG_18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032351" y="2248526"/>
            <a:ext cx="4407111" cy="332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cer-PC\Desktop\садовник\IMG_18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882931" y="2235433"/>
            <a:ext cx="4287187" cy="3234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Благодаря поддержке спонсоров дети регулярно посещают кинотеатр 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862" y="1277651"/>
            <a:ext cx="4691652" cy="346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4715" y="3361825"/>
            <a:ext cx="3933257" cy="295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3959" y="1290243"/>
            <a:ext cx="4014394" cy="301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может быть лучше, чем искупаться в жаркий денёк.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Домашний\Desktop\фото воспитат старш)\купаемся 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359" y="2077486"/>
            <a:ext cx="5175354" cy="3885992"/>
          </a:xfrm>
          <a:prstGeom prst="rect">
            <a:avLst/>
          </a:prstGeom>
          <a:noFill/>
        </p:spPr>
      </p:pic>
      <p:pic>
        <p:nvPicPr>
          <p:cNvPr id="36867" name="Picture 3" descr="C:\Users\Домашний\Desktop\фото воспитат старш)\купаемся 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0070" y="2027993"/>
            <a:ext cx="5049078" cy="3791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268627" y="477079"/>
          <a:ext cx="10221007" cy="58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Воспитанники регулярно занимаются творчеством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766" y="1662545"/>
            <a:ext cx="3137257" cy="235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175" y="4223826"/>
            <a:ext cx="2992294" cy="224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2372" y="1703790"/>
            <a:ext cx="3158158" cy="237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Users\USER\Desktop\фото воспитат старш)\рисуем плакат на день защиты детей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96102" y="1695511"/>
            <a:ext cx="3129740" cy="2350013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869" y="4653208"/>
            <a:ext cx="3335135" cy="176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0559" y="4192613"/>
            <a:ext cx="3140131" cy="235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Готовят поделки для подарков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646" y="1825806"/>
            <a:ext cx="3613091" cy="271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1735" y="1877714"/>
            <a:ext cx="3588242" cy="269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1244" y="1820489"/>
            <a:ext cx="3019332" cy="40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86759" y="2648608"/>
            <a:ext cx="86920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031999" y="719666"/>
          <a:ext cx="8907849" cy="5829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243913" y="1416909"/>
          <a:ext cx="9410357" cy="477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11178" y="274638"/>
            <a:ext cx="9036908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Количество и виды услуг, оказанных на стационарном отделении в 2022 г.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Домашний\Desktop\фото за год\трудовое воспитание\IMG_23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359" y="1400844"/>
            <a:ext cx="3909848" cy="521312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Инструктор по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труду 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совместно с воспитателями на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протяжение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всего года проводили с несовершеннолетними занятия по социально-бытовой реабилитации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C:\Users\Домашний\Desktop\фото за год\трудовое воспитание\IMG_25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5298" y="1412726"/>
            <a:ext cx="3941378" cy="5255171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5960</TotalTime>
  <Words>515</Words>
  <Application>Microsoft Office PowerPoint</Application>
  <PresentationFormat>Произвольный</PresentationFormat>
  <Paragraphs>70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Количество и виды услуг, оказанных на стационарном отделении в 2022 г.</vt:lpstr>
      <vt:lpstr>Инструктор по труду  совместно с воспитателями на протяжение всего года проводили с несовершеннолетними занятия по социально-бытовой реабилитации</vt:lpstr>
      <vt:lpstr>Умение готовить – одна из составляющих социализации несовершеннолетних, а также одно из любимых занятий</vt:lpstr>
      <vt:lpstr>Трудовая терапия также важный компонент социализации подростков Цель занятий: формирование положительного отношения к труду</vt:lpstr>
      <vt:lpstr>Это и уборка травы после покоса летом, и подготовка кормушек для подкормки птиц осенью, и уборка снега зимой.</vt:lpstr>
      <vt:lpstr>С детьми проводится бытовая реабилитация: дети учатся ремонтировать одежду знакомятся с техникой шитья, стежками и правилами безопасного использования режущих и колющих предметов</vt:lpstr>
      <vt:lpstr>Дети учатся выращивать садовые культуры, заготавливать землю</vt:lpstr>
      <vt:lpstr>Работы в теплице и первый урожай</vt:lpstr>
      <vt:lpstr>Проводятся тематические занятия «Пасхальные перезвоны» - знакомство детей с обычаями, традициями празднования Пасхи, пробуждение у детей интереса к родной культуре и русским традициям</vt:lpstr>
      <vt:lpstr>Регулярно проводятся занятия направленные на формирование у детей сознательного отношения к своему здоровью. Формирование представлений о полезных, и вредных привычках, их значение в жизни человека. Педиатр Борисова О.Л. проводит беседы об оказании первой помощи, психиатр провел просветительский семинар «Профилактика суицидального поведения»</vt:lpstr>
      <vt:lpstr>В течение 2022 года на стационарном отделении проводились профилактические мероприятия с привлечением специалистов различных служб субъектов профилактики -  ОГИБДД, ГИМС</vt:lpstr>
      <vt:lpstr>Совместная профилактическая работа с инспекторами пожарной части и пожарного надзора</vt:lpstr>
      <vt:lpstr>Проводятся различные мастер-классы, уделяются огромное внимание развитию нравственно-патриотических качеств у несовершеннолетних</vt:lpstr>
      <vt:lpstr>Проводились различные акции: Письмо водителю, Журавлик победы, Подари улыбку</vt:lpstr>
      <vt:lpstr>Дети активно готовились к сдаче норм ГТО</vt:lpstr>
      <vt:lpstr>Для усиления патриотического воспитания детей и формирования твердой гражданской позиции педагоги совместно с детьми поддерживают тесную связь с  проживающими людьми пожилого возраста из центра Надежда.</vt:lpstr>
      <vt:lpstr>Поздравление жителей центра «Надежда» с ДНЁМ ПОБЕДЫ!</vt:lpstr>
      <vt:lpstr>Подготовка подарков к 8 Марта</vt:lpstr>
      <vt:lpstr>Для восстановления детско-родительских отношений, сближения детей с родителями проведен Праздник с чаепитием для детей и родителей к Дню семьи, любви и верности</vt:lpstr>
      <vt:lpstr>Слайд 27</vt:lpstr>
      <vt:lpstr>Проводились мероприятия экологической направленности по сбору крышек от пластиковое тары</vt:lpstr>
      <vt:lpstr>Инструктор по физической культуре проводит с детьми уроки физкультуры, в том числе на свежем воздухе</vt:lpstr>
      <vt:lpstr>Для развития познавательного интереса несовершеннолетние регулярно посещают занятия в библиотеке</vt:lpstr>
      <vt:lpstr>В  целях формирования у воспитанников готовности к осознанному выбору профессии проводятся экскурсии. Экскурсия на ЕВРОАЭРОБЕТОН</vt:lpstr>
      <vt:lpstr>Проводятся различные экскурсии, например, на почту России, в ателье, пожарную часть</vt:lpstr>
      <vt:lpstr>В ходе экскурсий дети знакомятся с профессиями швея, кладовщик, повар, пожарный</vt:lpstr>
      <vt:lpstr>В своей коррекционной работе педагоги отделения также используют метод куклотерапии</vt:lpstr>
      <vt:lpstr>Проводятся досуговые мероприятия с социальными партнерами центра Центр  «Надежда» пришли к воспитанника в гости с поздравлениями</vt:lpstr>
      <vt:lpstr>Пожарные пришли в гости к детям с поздравлениями</vt:lpstr>
      <vt:lpstr>Праздник цветов</vt:lpstr>
      <vt:lpstr>Благодаря поддержке спонсоров дети регулярно посещают кинотеатр </vt:lpstr>
      <vt:lpstr>Что может быть лучше, чем искупаться в жаркий денёк.</vt:lpstr>
      <vt:lpstr> Воспитанники регулярно занимаются творчеством</vt:lpstr>
      <vt:lpstr>Готовят поделки для подарков</vt:lpstr>
      <vt:lpstr>Слайд 42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Ольга</cp:lastModifiedBy>
  <cp:revision>258</cp:revision>
  <dcterms:created xsi:type="dcterms:W3CDTF">2021-08-09T06:19:36Z</dcterms:created>
  <dcterms:modified xsi:type="dcterms:W3CDTF">2023-07-20T12:14:20Z</dcterms:modified>
</cp:coreProperties>
</file>