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notesMasterIdLst>
    <p:notesMasterId r:id="rId34"/>
  </p:notesMasterIdLst>
  <p:sldIdLst>
    <p:sldId id="260" r:id="rId2"/>
    <p:sldId id="280" r:id="rId3"/>
    <p:sldId id="319" r:id="rId4"/>
    <p:sldId id="281" r:id="rId5"/>
    <p:sldId id="283" r:id="rId6"/>
    <p:sldId id="288" r:id="rId7"/>
    <p:sldId id="289" r:id="rId8"/>
    <p:sldId id="303" r:id="rId9"/>
    <p:sldId id="304" r:id="rId10"/>
    <p:sldId id="290" r:id="rId11"/>
    <p:sldId id="291" r:id="rId12"/>
    <p:sldId id="292" r:id="rId13"/>
    <p:sldId id="284" r:id="rId14"/>
    <p:sldId id="286" r:id="rId15"/>
    <p:sldId id="318" r:id="rId16"/>
    <p:sldId id="297" r:id="rId17"/>
    <p:sldId id="301" r:id="rId18"/>
    <p:sldId id="300" r:id="rId19"/>
    <p:sldId id="298" r:id="rId20"/>
    <p:sldId id="299" r:id="rId21"/>
    <p:sldId id="302" r:id="rId22"/>
    <p:sldId id="305" r:id="rId23"/>
    <p:sldId id="306" r:id="rId24"/>
    <p:sldId id="308" r:id="rId25"/>
    <p:sldId id="309" r:id="rId26"/>
    <p:sldId id="310" r:id="rId27"/>
    <p:sldId id="312" r:id="rId28"/>
    <p:sldId id="311" r:id="rId29"/>
    <p:sldId id="314" r:id="rId30"/>
    <p:sldId id="315" r:id="rId31"/>
    <p:sldId id="313" r:id="rId32"/>
    <p:sldId id="317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4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390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47251A-2B7F-47A7-96AC-DC61FEFE35EF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9DF574-1E9A-4570-B0FC-7FB78E4A28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96712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25304-F6A1-415E-A0DB-672A70E045AB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9783C-37C2-4DB7-85A7-FCEC83503B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25304-F6A1-415E-A0DB-672A70E045AB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9783C-37C2-4DB7-85A7-FCEC83503B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25304-F6A1-415E-A0DB-672A70E045AB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9783C-37C2-4DB7-85A7-FCEC83503B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25304-F6A1-415E-A0DB-672A70E045AB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9783C-37C2-4DB7-85A7-FCEC83503B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25304-F6A1-415E-A0DB-672A70E045AB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9783C-37C2-4DB7-85A7-FCEC83503B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25304-F6A1-415E-A0DB-672A70E045AB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9783C-37C2-4DB7-85A7-FCEC83503B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25304-F6A1-415E-A0DB-672A70E045AB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9783C-37C2-4DB7-85A7-FCEC83503B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25304-F6A1-415E-A0DB-672A70E045AB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9783C-37C2-4DB7-85A7-FCEC83503B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25304-F6A1-415E-A0DB-672A70E045AB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9783C-37C2-4DB7-85A7-FCEC83503B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25304-F6A1-415E-A0DB-672A70E045AB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9783C-37C2-4DB7-85A7-FCEC83503B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25304-F6A1-415E-A0DB-672A70E045AB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1A79783C-37C2-4DB7-85A7-FCEC83503B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BA25304-F6A1-415E-A0DB-672A70E045AB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A79783C-37C2-4DB7-85A7-FCEC83503BEA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69989" y="1820562"/>
            <a:ext cx="900395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002060"/>
              </a:buClr>
              <a:buSzPts val="4400"/>
            </a:pPr>
            <a:endParaRPr lang="ru-RU" sz="24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Tahoma"/>
              <a:cs typeface="Times New Roman" panose="02020603050405020304" pitchFamily="18" charset="0"/>
              <a:sym typeface="Tahoma"/>
            </a:endParaRPr>
          </a:p>
          <a:p>
            <a:pPr lvl="0" algn="ctr">
              <a:buClr>
                <a:srgbClr val="002060"/>
              </a:buClr>
              <a:buSzPts val="4400"/>
            </a:pPr>
            <a:endParaRPr lang="ru-RU" sz="24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Tahoma"/>
              <a:cs typeface="Times New Roman" panose="02020603050405020304" pitchFamily="18" charset="0"/>
              <a:sym typeface="Tahoma"/>
            </a:endParaRPr>
          </a:p>
          <a:p>
            <a:pPr lvl="0" algn="ctr">
              <a:buClr>
                <a:srgbClr val="002060"/>
              </a:buClr>
              <a:buSzPts val="4400"/>
            </a:pPr>
            <a:endParaRPr lang="ru-RU" sz="24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Tahoma"/>
              <a:cs typeface="Times New Roman" panose="02020603050405020304" pitchFamily="18" charset="0"/>
              <a:sym typeface="Tahoma"/>
            </a:endParaRPr>
          </a:p>
          <a:p>
            <a:pPr lvl="0" algn="ctr">
              <a:buClr>
                <a:srgbClr val="002060"/>
              </a:buClr>
              <a:buSzPts val="4400"/>
            </a:pPr>
            <a:endParaRPr lang="ru-RU" sz="2400" b="1" dirty="0" smtClean="0">
              <a:solidFill>
                <a:srgbClr val="0070C0"/>
              </a:solidFill>
              <a:latin typeface="Times New Roman" panose="02020603050405020304" pitchFamily="18" charset="0"/>
              <a:ea typeface="Tahoma"/>
              <a:cs typeface="Times New Roman" panose="02020603050405020304" pitchFamily="18" charset="0"/>
              <a:sym typeface="Tahoma"/>
            </a:endParaRPr>
          </a:p>
          <a:p>
            <a:pPr lvl="0" algn="ctr">
              <a:buClr>
                <a:srgbClr val="002060"/>
              </a:buClr>
              <a:buSzPts val="4400"/>
            </a:pP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ahoma"/>
                <a:cs typeface="Times New Roman" panose="02020603050405020304" pitchFamily="18" charset="0"/>
                <a:sym typeface="Tahoma"/>
              </a:rPr>
              <a:t>ИТОГИ РАБОТЫ</a:t>
            </a:r>
          </a:p>
          <a:p>
            <a:pPr lvl="0" algn="ctr">
              <a:buClr>
                <a:srgbClr val="002060"/>
              </a:buClr>
              <a:buSzPts val="4400"/>
            </a:pP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ahoma"/>
                <a:cs typeface="Times New Roman" panose="02020603050405020304" pitchFamily="18" charset="0"/>
                <a:sym typeface="Tahoma"/>
              </a:rPr>
              <a:t>ДНЕВНОГО ОТДЕЛЕНИЯ ЗА 2022 г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ahoma"/>
                <a:cs typeface="Times New Roman" panose="02020603050405020304" pitchFamily="18" charset="0"/>
                <a:sym typeface="Tahoma"/>
              </a:rPr>
              <a:t>.</a:t>
            </a:r>
            <a:endParaRPr lang="ru-RU" sz="2000" b="1" dirty="0" smtClean="0">
              <a:solidFill>
                <a:srgbClr val="0070C0"/>
              </a:solidFill>
              <a:latin typeface="Times New Roman" panose="02020603050405020304" pitchFamily="18" charset="0"/>
              <a:ea typeface="Tahoma"/>
              <a:cs typeface="Times New Roman" panose="02020603050405020304" pitchFamily="18" charset="0"/>
              <a:sym typeface="Tahoma"/>
            </a:endParaRPr>
          </a:p>
          <a:p>
            <a:pPr lvl="0" algn="r">
              <a:buClr>
                <a:srgbClr val="002060"/>
              </a:buClr>
              <a:buSzPts val="4400"/>
            </a:pPr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Tahoma"/>
              <a:cs typeface="Times New Roman" panose="02020603050405020304" pitchFamily="18" charset="0"/>
              <a:sym typeface="Tahoma"/>
            </a:endParaRPr>
          </a:p>
          <a:p>
            <a:pPr lvl="0" algn="r">
              <a:buClr>
                <a:srgbClr val="002060"/>
              </a:buClr>
              <a:buSzPts val="4400"/>
            </a:pPr>
            <a:endParaRPr lang="ru-RU" sz="20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Tahoma"/>
              <a:cs typeface="Times New Roman" panose="02020603050405020304" pitchFamily="18" charset="0"/>
              <a:sym typeface="Tahom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69988" y="222422"/>
            <a:ext cx="951469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 по социальной защите населения Ленинградской области</a:t>
            </a:r>
          </a:p>
          <a:p>
            <a:pPr algn="ctr"/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ЛОГБУ «Сланцевский СРЦН «Мечта»</a:t>
            </a:r>
          </a:p>
          <a:p>
            <a:pPr algn="ctr"/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Отделение социального обслуживания несовершеннолетних</a:t>
            </a:r>
          </a:p>
          <a:p>
            <a:pPr algn="ctr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семей с детьми в полустационарной форме</a:t>
            </a:r>
          </a:p>
          <a:p>
            <a:pPr algn="ctr"/>
            <a:endParaRPr lang="ru-RU" sz="20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132" r="18091" b="1161"/>
          <a:stretch/>
        </p:blipFill>
        <p:spPr>
          <a:xfrm>
            <a:off x="408804" y="324108"/>
            <a:ext cx="1081637" cy="1125425"/>
          </a:xfrm>
          <a:prstGeom prst="rect">
            <a:avLst/>
          </a:prstGeom>
          <a:ln w="88900" cap="sq" cmpd="thickThin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400800" y="4876800"/>
            <a:ext cx="5283200" cy="1037968"/>
          </a:xfrm>
        </p:spPr>
        <p:txBody>
          <a:bodyPr>
            <a:normAutofit/>
          </a:bodyPr>
          <a:lstStyle/>
          <a:p>
            <a:pPr algn="r"/>
            <a:r>
              <a:rPr lang="ru-RU" sz="2000" dirty="0" smtClean="0"/>
              <a:t>Докладчик:</a:t>
            </a:r>
            <a:br>
              <a:rPr lang="ru-RU" sz="2000" dirty="0" smtClean="0"/>
            </a:br>
            <a:r>
              <a:rPr lang="ru-RU" sz="2000" dirty="0" smtClean="0"/>
              <a:t> заведующая отделением </a:t>
            </a:r>
            <a:r>
              <a:rPr lang="ru-RU" sz="2000" dirty="0" err="1" smtClean="0"/>
              <a:t>Прядуха</a:t>
            </a:r>
            <a:r>
              <a:rPr lang="ru-RU" sz="2000" dirty="0" smtClean="0"/>
              <a:t> О.Ю.</a:t>
            </a:r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1935848537"/>
      </p:ext>
    </p:extLst>
  </p:cSld>
  <p:clrMapOvr>
    <a:masterClrMapping/>
  </p:clrMapOvr>
  <p:transition spd="slow" advTm="3000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7"/>
            <a:ext cx="11074400" cy="1412095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Комплексная психолого-педагогическая программа </a:t>
            </a:r>
            <a:br>
              <a:rPr lang="ru-RU" sz="2400" dirty="0" smtClean="0"/>
            </a:br>
            <a:r>
              <a:rPr lang="ru-RU" sz="2400" dirty="0" smtClean="0"/>
              <a:t>по профилактике и коррекции форм отклоняющегося поведения </a:t>
            </a:r>
            <a:br>
              <a:rPr lang="ru-RU" sz="2400" dirty="0" smtClean="0"/>
            </a:br>
            <a:r>
              <a:rPr lang="ru-RU" sz="2400" dirty="0" smtClean="0"/>
              <a:t>у  детей и подростков «группы риска» </a:t>
            </a:r>
            <a:br>
              <a:rPr lang="ru-RU" sz="2400" dirty="0" smtClean="0"/>
            </a:br>
            <a:r>
              <a:rPr lang="ru-RU" sz="2400" dirty="0" smtClean="0"/>
              <a:t> для воспитанников от 7 до 17 лет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45326" y="2651147"/>
            <a:ext cx="374468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Цель программы</a:t>
            </a:r>
            <a:r>
              <a:rPr lang="ru-RU" dirty="0" smtClean="0"/>
              <a:t>: психолого-педагогическая коррекция отклоняющегося поведения воспитанников, профилактика по предотвращению рисков, препятствующих  адекватной социальной адаптации детей и подростков, относящихся к группе «риска»</a:t>
            </a:r>
          </a:p>
        </p:txBody>
      </p:sp>
      <p:pic>
        <p:nvPicPr>
          <p:cNvPr id="4" name="Рисунок 3" descr="Ydh-ehPvQ9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05007" y="2468881"/>
            <a:ext cx="5085806" cy="38143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132" r="18091" b="1161"/>
          <a:stretch/>
        </p:blipFill>
        <p:spPr>
          <a:xfrm>
            <a:off x="211096" y="200541"/>
            <a:ext cx="1081637" cy="1125425"/>
          </a:xfrm>
          <a:prstGeom prst="rect">
            <a:avLst/>
          </a:prstGeom>
          <a:ln w="88900" cap="sq" cmpd="thickThin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 advTm="10000">
    <p:wheel spokes="3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5474" y="966652"/>
            <a:ext cx="10495280" cy="1345474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Психолого-педагогическая программа</a:t>
            </a:r>
            <a:br>
              <a:rPr lang="ru-RU" sz="2400" dirty="0" smtClean="0"/>
            </a:br>
            <a:r>
              <a:rPr lang="ru-RU" sz="2400" dirty="0" smtClean="0"/>
              <a:t>по развитию и коррекции творческого мышления, познавательной, эмоциональной сфер и профилактике школьной тревожности у младших школьников для воспитанников от 7 до 11 лет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8831" y="3294863"/>
            <a:ext cx="52077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Цель программы</a:t>
            </a:r>
            <a:r>
              <a:rPr lang="ru-RU" dirty="0" smtClean="0"/>
              <a:t>: содействовать организации сотворческой деятельности, способствующей развитию творческого мышления, снижению тревожности и проявлений агрессивности младших школьников</a:t>
            </a:r>
            <a:endParaRPr lang="ru-RU" dirty="0"/>
          </a:p>
        </p:txBody>
      </p:sp>
      <p:pic>
        <p:nvPicPr>
          <p:cNvPr id="4" name="Рисунок 3" descr="VKBZlxldZZ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09630" y="2578207"/>
            <a:ext cx="3789591" cy="383302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132" r="18091" b="1161"/>
          <a:stretch/>
        </p:blipFill>
        <p:spPr>
          <a:xfrm>
            <a:off x="211096" y="200541"/>
            <a:ext cx="1081637" cy="1125425"/>
          </a:xfrm>
          <a:prstGeom prst="rect">
            <a:avLst/>
          </a:prstGeom>
          <a:ln w="88900" cap="sq" cmpd="thickThin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 advTm="10000">
    <p:strips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35578"/>
            <a:ext cx="11074400" cy="1515291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Психолого-педагогическая программа</a:t>
            </a:r>
            <a:br>
              <a:rPr lang="ru-RU" sz="2400" dirty="0" smtClean="0"/>
            </a:br>
            <a:r>
              <a:rPr lang="ru-RU" sz="2400" dirty="0" smtClean="0"/>
              <a:t>по развитию и коррекции эмоциональной и коммуникативной сфер </a:t>
            </a:r>
            <a:br>
              <a:rPr lang="ru-RU" sz="2400" dirty="0" smtClean="0"/>
            </a:br>
            <a:r>
              <a:rPr lang="ru-RU" sz="2400" dirty="0" smtClean="0"/>
              <a:t>личности детей и подростков с трудностями социальной адаптации</a:t>
            </a:r>
            <a:br>
              <a:rPr lang="ru-RU" sz="2400" dirty="0" smtClean="0"/>
            </a:br>
            <a:r>
              <a:rPr lang="ru-RU" sz="2400" dirty="0" smtClean="0"/>
              <a:t>для воспитанников от 11 до 17 лет</a:t>
            </a:r>
            <a:endParaRPr lang="ru-RU" sz="2400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6413863" y="2625634"/>
            <a:ext cx="5003074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 данной программы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создание условий для развития жизненно необходимых навыков и формирование адекватных, конструктивных способов решения проблем, позволяющих противостоять негативным ситуациям у детей и подростков со сложностями социальной адаптации через взаимодействие со сверстниками в условиях социально-психологического тренинга, коррекция и развитие эмоциональной и коммуникативной сфер личности в условиях учебно-игровой деятельности.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CRl5jw2fXp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0892" y="2481942"/>
            <a:ext cx="5751318" cy="34163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132" r="18091" b="1161"/>
          <a:stretch/>
        </p:blipFill>
        <p:spPr>
          <a:xfrm>
            <a:off x="211096" y="200541"/>
            <a:ext cx="1081637" cy="1125425"/>
          </a:xfrm>
          <a:prstGeom prst="rect">
            <a:avLst/>
          </a:prstGeom>
          <a:ln w="88900" cap="sq" cmpd="thickThin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 advTm="13000">
    <p:split orient="vert" dir="in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362" y="812016"/>
            <a:ext cx="10972800" cy="1515290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chemeClr val="tx1"/>
                </a:solidFill>
              </a:rPr>
              <a:t/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/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/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/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>              Пескотерапия – весьма действенный метод коррекции эмоционального и психического состояния детей, релаксации и саморегулирования.</a:t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>                   </a:t>
            </a:r>
            <a:br>
              <a:rPr lang="ru-RU" sz="1800" dirty="0" smtClean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5" name="Содержимое 4" descr="5EOUkvC_i5t5hh3xsLEjhVDN8_sC0hzQBXxaspgrHgvlgbNbnmlWav44ph8Ds9IIH269FrwtzfGJBZL5cHe7DJIr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565151" y="2176248"/>
            <a:ext cx="3325416" cy="4433888"/>
          </a:xfrm>
        </p:spPr>
      </p:pic>
      <p:pic>
        <p:nvPicPr>
          <p:cNvPr id="6" name="Содержимое 5" descr="ZzivYg_uS1yxc5G7Hpd8hN_lquZPYWspAjlh1U127m2hwoApkv3Z0xIFoLmXWnlgTof_HXNUeiuLxKtG3bjp39G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7210816" y="2143297"/>
            <a:ext cx="3325416" cy="4433888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132" r="18091" b="1161"/>
          <a:stretch/>
        </p:blipFill>
        <p:spPr>
          <a:xfrm>
            <a:off x="211096" y="200541"/>
            <a:ext cx="1081637" cy="1125425"/>
          </a:xfrm>
          <a:prstGeom prst="rect">
            <a:avLst/>
          </a:prstGeom>
          <a:ln w="88900" cap="sq" cmpd="thickThin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 advTm="11000"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2229" y="704088"/>
            <a:ext cx="10080171" cy="1143000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/>
              <a:t>В своей коррекционной работе педагоги отделения часто используют метод </a:t>
            </a:r>
            <a:r>
              <a:rPr lang="ru-RU" sz="2000" dirty="0" err="1" smtClean="0"/>
              <a:t>куклотерапии</a:t>
            </a:r>
            <a:r>
              <a:rPr lang="ru-RU" sz="2000" dirty="0" smtClean="0"/>
              <a:t>, который широко используется для разрешения конфликтов, улучшения социальной адаптации детей, в работе со страхами, нарушением поведения, а также в работе с несовершеннолетними, имеющими эмоциональную травму.</a:t>
            </a:r>
            <a:endParaRPr lang="ru-RU" sz="2000" dirty="0"/>
          </a:p>
        </p:txBody>
      </p:sp>
      <p:pic>
        <p:nvPicPr>
          <p:cNvPr id="8" name="Содержимое 7" descr="i9u9Hvjast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7464" y="2233749"/>
            <a:ext cx="5264330" cy="4012421"/>
          </a:xfrm>
        </p:spPr>
      </p:pic>
      <p:pic>
        <p:nvPicPr>
          <p:cNvPr id="9" name="Рисунок 8" descr="u7baQfqTKK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3382" y="2194560"/>
            <a:ext cx="5334001" cy="400050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132" r="18091" b="1161"/>
          <a:stretch/>
        </p:blipFill>
        <p:spPr>
          <a:xfrm>
            <a:off x="211096" y="200541"/>
            <a:ext cx="1081637" cy="1125425"/>
          </a:xfrm>
          <a:prstGeom prst="rect">
            <a:avLst/>
          </a:prstGeom>
          <a:ln w="88900" cap="sq" cmpd="thickThin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 advTm="11000"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0432" y="704088"/>
            <a:ext cx="10181968" cy="1143000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/>
              <a:t> На нашем отделении недавно стал функционировать  кружок "</a:t>
            </a:r>
            <a:r>
              <a:rPr lang="ru-RU" sz="1800" dirty="0" err="1" smtClean="0"/>
              <a:t>Мультстудия</a:t>
            </a:r>
            <a:r>
              <a:rPr lang="ru-RU" sz="1800" dirty="0" smtClean="0"/>
              <a:t>"</a:t>
            </a:r>
            <a:br>
              <a:rPr lang="ru-RU" sz="1800" dirty="0" smtClean="0"/>
            </a:br>
            <a:r>
              <a:rPr lang="ru-RU" sz="1800" dirty="0" smtClean="0"/>
              <a:t>Наши воспитанники погружаются в процесс создания мультфильма: от самой смелой идеи до полного её воплощения! На кружке мы  придумываем свои сюжеты, сами рисуем героев, управляем ими, ведем непосредственную съемку кадров, монтируем и конечно же озвучиваем наши мультики!</a:t>
            </a:r>
            <a:endParaRPr lang="ru-RU" sz="1800" dirty="0"/>
          </a:p>
        </p:txBody>
      </p:sp>
      <p:pic>
        <p:nvPicPr>
          <p:cNvPr id="5" name="Содержимое 4" descr="Fm21xvBXtK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639292" y="1920875"/>
            <a:ext cx="3325416" cy="4433888"/>
          </a:xfrm>
        </p:spPr>
      </p:pic>
      <p:pic>
        <p:nvPicPr>
          <p:cNvPr id="6" name="Содержимое 5" descr="7AwzAYKWr1k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7227292" y="1920875"/>
            <a:ext cx="3325416" cy="4433888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132" r="18091" b="1161"/>
          <a:stretch/>
        </p:blipFill>
        <p:spPr>
          <a:xfrm>
            <a:off x="211096" y="200541"/>
            <a:ext cx="1081637" cy="1125425"/>
          </a:xfrm>
          <a:prstGeom prst="rect">
            <a:avLst/>
          </a:prstGeom>
          <a:ln w="88900" cap="sq" cmpd="thickThin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 advTm="12000">
    <p:wheel spokes="3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1234" y="704088"/>
            <a:ext cx="9871166" cy="11430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Проводятся профилактические занятия, направленные на формирование у детей сознательного отношения к своему здоровью; представления о полезных и опасных (вредных) привычках, их значении в жизни человека. </a:t>
            </a:r>
            <a:endParaRPr lang="ru-RU" sz="2400" dirty="0"/>
          </a:p>
        </p:txBody>
      </p:sp>
      <p:pic>
        <p:nvPicPr>
          <p:cNvPr id="9" name="Содержимое 8" descr="Ptky0LcgxcU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055995" y="1920875"/>
            <a:ext cx="2881765" cy="4433888"/>
          </a:xfrm>
        </p:spPr>
      </p:pic>
      <p:pic>
        <p:nvPicPr>
          <p:cNvPr id="10" name="Содержимое 9" descr="wQOtQwe4-FXEAT1CE_-BT2nutFrwp7AxpaxlpZprO0HgkxtqrhUvZ2LciPf0SeoYi_xS08OGZ2Rw5bpkFFjAbvjZ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7227292" y="1920875"/>
            <a:ext cx="3325416" cy="4433888"/>
          </a:xfr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132" r="18091" b="1161"/>
          <a:stretch/>
        </p:blipFill>
        <p:spPr>
          <a:xfrm>
            <a:off x="211096" y="200541"/>
            <a:ext cx="1081637" cy="1125425"/>
          </a:xfrm>
          <a:prstGeom prst="rect">
            <a:avLst/>
          </a:prstGeom>
          <a:ln w="88900" cap="sq" cmpd="thickThin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 advTm="9000">
    <p:blinds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8982" y="704088"/>
            <a:ext cx="9923417" cy="11430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1"/>
                </a:solidFill>
              </a:rPr>
              <a:t>На протяжении года педагоги отделения уделяют большое внимание занятиям, направленным на развитие нравственно-патриотических качеств у несовершеннолетних .</a:t>
            </a:r>
            <a:endParaRPr lang="ru-RU" sz="2400" dirty="0">
              <a:solidFill>
                <a:schemeClr val="accent1"/>
              </a:solidFill>
            </a:endParaRPr>
          </a:p>
        </p:txBody>
      </p:sp>
      <p:pic>
        <p:nvPicPr>
          <p:cNvPr id="6" name="Содержимое 5" descr="yqvtParQ7ho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031178" y="1881687"/>
            <a:ext cx="3325416" cy="4433888"/>
          </a:xfrm>
        </p:spPr>
      </p:pic>
      <p:pic>
        <p:nvPicPr>
          <p:cNvPr id="7" name="Содержимое 6" descr="paB3It8LobA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7227292" y="1920875"/>
            <a:ext cx="3325416" cy="443388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132" r="18091" b="1161"/>
          <a:stretch/>
        </p:blipFill>
        <p:spPr>
          <a:xfrm>
            <a:off x="211096" y="200541"/>
            <a:ext cx="1081637" cy="1125425"/>
          </a:xfrm>
          <a:prstGeom prst="rect">
            <a:avLst/>
          </a:prstGeom>
          <a:ln w="88900" cap="sq" cmpd="thickThin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 advTm="8000">
    <p:blinds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3302" y="704088"/>
            <a:ext cx="9649097" cy="11430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Также одной из задач сотрудников отделения является организация досуговых мероприятий, которые направлены на развитие внимания, памяти, мышления и воображения у детей.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132" r="18091" b="1161"/>
          <a:stretch/>
        </p:blipFill>
        <p:spPr>
          <a:xfrm>
            <a:off x="211096" y="200541"/>
            <a:ext cx="1081637" cy="1125425"/>
          </a:xfrm>
          <a:prstGeom prst="rect">
            <a:avLst/>
          </a:prstGeom>
          <a:ln w="88900" cap="sq" cmpd="thickThin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2" descr="C:\Users\User\OneDrive\Рабочий стол\коллаж\D157zPIHhphxYMqzI9iK7V68Ykb_U6pD24zeRFaTilsKLnhslj-pCK4ghno4C9lYf3HPjYwHBks_IYEDkcs4WgV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0709" y="1868624"/>
            <a:ext cx="3160549" cy="4507462"/>
          </a:xfrm>
          <a:prstGeom prst="rect">
            <a:avLst/>
          </a:prstGeom>
          <a:noFill/>
        </p:spPr>
      </p:pic>
      <p:pic>
        <p:nvPicPr>
          <p:cNvPr id="7" name="Picture 2" descr="C:\Users\User\OneDrive\Рабочий стол\коллаж\V7fCanyoKJrFgV_9P2GJlwq91f4jdz-uleExEDWpzGdx5eszpabiLEdDeX5-q53X_RwSGKWocxW8VZwadW4RoeD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71204" y="1945589"/>
            <a:ext cx="3122023" cy="4433888"/>
          </a:xfrm>
          <a:prstGeom prst="rect">
            <a:avLst/>
          </a:prstGeom>
          <a:noFill/>
        </p:spPr>
      </p:pic>
      <p:pic>
        <p:nvPicPr>
          <p:cNvPr id="8" name="Picture 3" descr="C:\Users\User\OneDrive\Рабочий стол\коллаж\uxbSCip26AE2K43ITzycUvCrXSkkc9h-rYjRoo_eaaf5uHw7bGASSZli5SPocriGzZS71nQSzppnaKa4xZJJE0SX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936" y="1957811"/>
            <a:ext cx="3085005" cy="4400975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9000">
    <p:plus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8434" y="704088"/>
            <a:ext cx="9413966" cy="11430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В течение 2022 года на отделении проводились профилактические мероприятия с привлечением специалистов различных служб субъектов профилактики</a:t>
            </a:r>
            <a:endParaRPr lang="ru-RU" sz="2400" dirty="0"/>
          </a:p>
        </p:txBody>
      </p:sp>
      <p:pic>
        <p:nvPicPr>
          <p:cNvPr id="6" name="Содержимое 5" descr="YmasUex4SfaMbAKaYsP-CH1eOxCfNp33HYU6l7uYiPfWTUzmpiGeaeEi34GVqpIiXyXHpcthpOeMo4E7z4kp0w10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09600" y="2118519"/>
            <a:ext cx="5384800" cy="4038600"/>
          </a:xfrm>
        </p:spPr>
      </p:pic>
      <p:pic>
        <p:nvPicPr>
          <p:cNvPr id="7" name="Содержимое 6" descr="GK8V2oW1oaQ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97600" y="2118519"/>
            <a:ext cx="5384800" cy="40386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132" r="18091" b="1161"/>
          <a:stretch/>
        </p:blipFill>
        <p:spPr>
          <a:xfrm>
            <a:off x="211096" y="200541"/>
            <a:ext cx="1081637" cy="1125425"/>
          </a:xfrm>
          <a:prstGeom prst="rect">
            <a:avLst/>
          </a:prstGeom>
          <a:ln w="88900" cap="sq" cmpd="thickThin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 advTm="9000">
    <p:split orient="vert" dir="in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132" r="18091" b="1161"/>
          <a:stretch/>
        </p:blipFill>
        <p:spPr>
          <a:xfrm>
            <a:off x="211096" y="200541"/>
            <a:ext cx="1081637" cy="1125425"/>
          </a:xfrm>
          <a:prstGeom prst="rect">
            <a:avLst/>
          </a:prstGeom>
          <a:ln w="88900" cap="sq" cmpd="thickThin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408671" y="438413"/>
            <a:ext cx="9839704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FFFF00"/>
                </a:solidFill>
              </a:rPr>
              <a:t> </a:t>
            </a:r>
          </a:p>
          <a:p>
            <a:pPr algn="just"/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Оказаны социальные услуги: </a:t>
            </a:r>
          </a:p>
          <a:p>
            <a:pPr algn="just"/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- 91 несовершеннолетнему </a:t>
            </a:r>
          </a:p>
          <a:p>
            <a:pPr algn="just"/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том числе 43 девочкам и  48 мальчикам из 61 семьи, 11 из которых семьи, состоящие на учете в службах системы профилактики как «семьи, находящиеся в социально-опасном положении», </a:t>
            </a:r>
          </a:p>
          <a:p>
            <a:pPr algn="just">
              <a:buFontTx/>
              <a:buChar char="-"/>
            </a:pP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34 родителям (законным представителям). </a:t>
            </a:r>
          </a:p>
          <a:p>
            <a:pPr algn="just"/>
            <a:endParaRPr lang="ru-RU" sz="1600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2022 год специалистами отделения: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несовершеннолетним оказано 48458 услуг,  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родителям  565 услуг, в том числе:</a:t>
            </a:r>
          </a:p>
          <a:p>
            <a:pPr lvl="0"/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социально-бытовых - 13563;</a:t>
            </a:r>
          </a:p>
          <a:p>
            <a:pPr lvl="0"/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социально-медицинских– 14329 - несовершеннолетним, 117 - родителям;</a:t>
            </a:r>
          </a:p>
          <a:p>
            <a:pPr lvl="0"/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социально-психологических– 3229 - несовершеннолетним, 257 - родителям;</a:t>
            </a:r>
          </a:p>
          <a:p>
            <a:pPr lvl="0"/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социально-педагогических – 17126- несовершеннолетним, 159- родителям;</a:t>
            </a:r>
          </a:p>
          <a:p>
            <a:pPr lvl="0"/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социально-правовых – 211 - несовершеннолетним, 84 - родителям.</a:t>
            </a:r>
          </a:p>
          <a:p>
            <a:pPr lvl="0"/>
            <a:endParaRPr lang="ru-RU" sz="1600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течение 2022 г. специалистом по социальной работе отделения осуществлено </a:t>
            </a:r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выездов совместно с субъектами системы профилактики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Сланцевского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района, с целью обследования социально-бытовых условий проживания семей и проведения с ними профилактической работы. В результате обследовано </a:t>
            </a:r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74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семьи.</a:t>
            </a:r>
          </a:p>
          <a:p>
            <a:pPr lvl="0"/>
            <a:endParaRPr lang="ru-RU" sz="1600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На отделении работала служба «Телефона доверия», куда несовершеннолетние и  родители (законные представители) могут обращаться анонимно. В 2022 году обращений зарегистрировано не было.</a:t>
            </a:r>
          </a:p>
          <a:p>
            <a:pPr lvl="0"/>
            <a:endParaRPr lang="ru-RU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 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p:transition spd="slow" advTm="17000"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kGnp58IBI9k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37751" y="1574821"/>
            <a:ext cx="5676756" cy="4257567"/>
          </a:xfrm>
        </p:spPr>
      </p:pic>
      <p:pic>
        <p:nvPicPr>
          <p:cNvPr id="6" name="Содержимое 5" descr="rPfcqfFi4T-3CiqIdxas6UH0gIOnTrF2iyTiNsQC84d85q5l7GqZRQSoheQEAiS7hHTPOB6kKHQDK6YhRJPcy6P2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76345" y="1113502"/>
            <a:ext cx="5577903" cy="4183427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132" r="18091" b="1161"/>
          <a:stretch/>
        </p:blipFill>
        <p:spPr>
          <a:xfrm>
            <a:off x="211096" y="200541"/>
            <a:ext cx="1081637" cy="1125425"/>
          </a:xfrm>
          <a:prstGeom prst="rect">
            <a:avLst/>
          </a:prstGeom>
          <a:ln w="88900" cap="sq" cmpd="thickThin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 advTm="3000">
    <p:wheel spokes="2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1234" y="704088"/>
            <a:ext cx="9871166" cy="1143000"/>
          </a:xfrm>
        </p:spPr>
        <p:txBody>
          <a:bodyPr>
            <a:noAutofit/>
          </a:bodyPr>
          <a:lstStyle/>
          <a:p>
            <a:r>
              <a:rPr lang="ru-RU" sz="2000" dirty="0" smtClean="0"/>
              <a:t>Для организации качественной </a:t>
            </a:r>
            <a:r>
              <a:rPr lang="ru-RU" sz="2000" dirty="0" err="1" smtClean="0"/>
              <a:t>досуговой</a:t>
            </a:r>
            <a:r>
              <a:rPr lang="ru-RU" sz="2000" dirty="0" smtClean="0"/>
              <a:t> деятельности несовершеннолетних, педагогами неоднократно привлекались в учреждение специалисты сторонних организаций:  специалист МКУК «</a:t>
            </a:r>
            <a:r>
              <a:rPr lang="ru-RU" sz="2000" dirty="0" err="1" smtClean="0"/>
              <a:t>Культурно-досугового</a:t>
            </a:r>
            <a:r>
              <a:rPr lang="ru-RU" sz="2000" dirty="0" smtClean="0"/>
              <a:t> центра», специалист МУДО «Сланцевский ДТ», Сланцевская центральная городская детская библиотека и другие. </a:t>
            </a:r>
            <a:endParaRPr lang="ru-RU" sz="2000" dirty="0"/>
          </a:p>
        </p:txBody>
      </p:sp>
      <p:pic>
        <p:nvPicPr>
          <p:cNvPr id="6" name="Содержимое 5" descr="uQK5mz6tuB_JrpFyMp1TdZxBIiKy9FI47xU2QfHoLQ0OdYqS5m8i6tirqaH4jL_PxWEVVdt7tda_rLils-BNeG2j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09600" y="2118519"/>
            <a:ext cx="5384800" cy="4038600"/>
          </a:xfrm>
        </p:spPr>
      </p:pic>
      <p:pic>
        <p:nvPicPr>
          <p:cNvPr id="7" name="Содержимое 6" descr="0Z3mc2JO52g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97600" y="2118519"/>
            <a:ext cx="5384800" cy="40386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132" r="18091" b="1161"/>
          <a:stretch/>
        </p:blipFill>
        <p:spPr>
          <a:xfrm>
            <a:off x="211096" y="200541"/>
            <a:ext cx="1081637" cy="1125425"/>
          </a:xfrm>
          <a:prstGeom prst="rect">
            <a:avLst/>
          </a:prstGeom>
          <a:ln w="88900" cap="sq" cmpd="thickThin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 advTm="9000">
    <p:circl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6908" y="704089"/>
            <a:ext cx="10775092" cy="531588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Чудесный новогодний праздник был подготовлен педагогами центра для детей. </a:t>
            </a:r>
            <a:endParaRPr lang="ru-RU" sz="2400" dirty="0"/>
          </a:p>
        </p:txBody>
      </p:sp>
      <p:pic>
        <p:nvPicPr>
          <p:cNvPr id="5" name="Содержимое 4" descr="6TyOnP8UQrE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9048" y="1960605"/>
            <a:ext cx="5595352" cy="4196514"/>
          </a:xfrm>
        </p:spPr>
      </p:pic>
      <p:pic>
        <p:nvPicPr>
          <p:cNvPr id="6" name="Содержимое 5" descr="DdlWuRMrIV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197600" y="1935892"/>
            <a:ext cx="5458942" cy="4221227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132" r="18091" b="1161"/>
          <a:stretch/>
        </p:blipFill>
        <p:spPr>
          <a:xfrm>
            <a:off x="211096" y="200541"/>
            <a:ext cx="1081637" cy="1125425"/>
          </a:xfrm>
          <a:prstGeom prst="rect">
            <a:avLst/>
          </a:prstGeom>
          <a:ln w="88900" cap="sq" cmpd="thickThin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 advTm="9000"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accent1"/>
                </a:solidFill>
              </a:rPr>
              <a:t>На отделении социального обслуживания несовершеннолетних и семей с детьми предоставляются услуги с использованием технологии социального обслуживания«Профилактика асоциального поведения в детской среде»</a:t>
            </a:r>
            <a:br>
              <a:rPr lang="ru-RU" sz="2400" dirty="0" smtClean="0">
                <a:solidFill>
                  <a:schemeClr val="accent1"/>
                </a:solidFill>
              </a:rPr>
            </a:br>
            <a:r>
              <a:rPr lang="ru-RU" sz="2400" dirty="0" smtClean="0">
                <a:solidFill>
                  <a:schemeClr val="accent1"/>
                </a:solidFill>
              </a:rPr>
              <a:t/>
            </a:r>
            <a:br>
              <a:rPr lang="ru-RU" sz="2400" dirty="0" smtClean="0">
                <a:solidFill>
                  <a:schemeClr val="accent1"/>
                </a:solidFill>
              </a:rPr>
            </a:br>
            <a:endParaRPr lang="ru-RU" sz="2400" dirty="0">
              <a:solidFill>
                <a:schemeClr val="accent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862448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Целью данной технологии является формирование ценностных жизненных ориентаций в подростковой среде, создание условий для развития  социальной активности подростков, вовлечение их в добровольческую деятельность, организация досуга участников подростковой группы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132" r="18091" b="1161"/>
          <a:stretch/>
        </p:blipFill>
        <p:spPr>
          <a:xfrm>
            <a:off x="211096" y="200541"/>
            <a:ext cx="1081637" cy="1125425"/>
          </a:xfrm>
          <a:prstGeom prst="rect">
            <a:avLst/>
          </a:prstGeom>
          <a:ln w="88900" cap="sq" cmpd="thickThin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 advTm="12000">
    <p:pull dir="l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0432" y="704088"/>
            <a:ext cx="10503244" cy="1143000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chemeClr val="accent1"/>
                </a:solidFill>
              </a:rPr>
              <a:t>Вся работа с несовершеннолетними была направлена  на формирование  активной социально-нравственной позиции, приобретение опыта ответственного отношения к себе и окружающим людям. Педагогами использовались различные формы воспитательного и психологического воздействия на подростков (беседы, тренинги, коллективно-творческие дела).</a:t>
            </a:r>
            <a:endParaRPr lang="ru-RU" sz="2000" dirty="0">
              <a:solidFill>
                <a:schemeClr val="accent1"/>
              </a:solidFill>
            </a:endParaRPr>
          </a:p>
        </p:txBody>
      </p:sp>
      <p:pic>
        <p:nvPicPr>
          <p:cNvPr id="5" name="Содержимое 4" descr="FIrr6cnKchsWrCESYgiUf5kG0ttuZXAWkB7CLQbJLXi5qZGSRorM7l82AtJz4s9iU_Vk7Z4ED_ROkFSv7cADdqIW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09600" y="2118519"/>
            <a:ext cx="5384800" cy="4038600"/>
          </a:xfrm>
        </p:spPr>
      </p:pic>
      <p:pic>
        <p:nvPicPr>
          <p:cNvPr id="7" name="Содержимое 6" descr="bqW9gtLFgDK-r7ZwMYF2TLOIH0-SvHKYUjdl76oZZsaW_eX1z7BUy69I98hGFyDl8wvhxxfrCHg3-VEQHMogJ0Im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97600" y="2118519"/>
            <a:ext cx="5384800" cy="4038600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132" r="18091" b="1161"/>
          <a:stretch/>
        </p:blipFill>
        <p:spPr>
          <a:xfrm>
            <a:off x="211096" y="200541"/>
            <a:ext cx="1081637" cy="1125425"/>
          </a:xfrm>
          <a:prstGeom prst="rect">
            <a:avLst/>
          </a:prstGeom>
          <a:ln w="88900" cap="sq" cmpd="thickThin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 advTm="13000">
    <p:blinds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6908" y="704088"/>
            <a:ext cx="10165492" cy="114300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«Приятные сюрпризы для пожилых людей»</a:t>
            </a:r>
            <a:br>
              <a:rPr lang="ru-RU" sz="2400" dirty="0" smtClean="0"/>
            </a:br>
            <a:r>
              <a:rPr lang="ru-RU" sz="2400" dirty="0" smtClean="0"/>
              <a:t>- изготовление открыток, поделок, видео - записи выступлений и поздравлений для пожилых людей к праздничным датам</a:t>
            </a:r>
            <a:endParaRPr lang="ru-RU" sz="2400" dirty="0"/>
          </a:p>
        </p:txBody>
      </p:sp>
      <p:pic>
        <p:nvPicPr>
          <p:cNvPr id="5" name="Содержимое 4" descr="_BpxtqXi3p0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09600" y="2118519"/>
            <a:ext cx="5384800" cy="4038600"/>
          </a:xfrm>
        </p:spPr>
      </p:pic>
      <p:pic>
        <p:nvPicPr>
          <p:cNvPr id="6" name="Содержимое 5" descr="54dn1XxRvXI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97600" y="2118519"/>
            <a:ext cx="5384800" cy="403860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132" r="18091" b="1161"/>
          <a:stretch/>
        </p:blipFill>
        <p:spPr>
          <a:xfrm>
            <a:off x="211096" y="200541"/>
            <a:ext cx="1081637" cy="1125425"/>
          </a:xfrm>
          <a:prstGeom prst="rect">
            <a:avLst/>
          </a:prstGeom>
          <a:ln w="88900" cap="sq" cmpd="thickThin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 advTm="10000">
    <p:strips dir="l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«Когда рядом верный друг» - трудовой десант.</a:t>
            </a:r>
            <a:endParaRPr lang="ru-RU" dirty="0"/>
          </a:p>
        </p:txBody>
      </p:sp>
      <p:pic>
        <p:nvPicPr>
          <p:cNvPr id="5" name="Содержимое 4" descr="36bgYl_RZ5K5bxV8evZ_3OkhaGwGuFVk5j7zGR8FwVB05kmSWDuSf5yjOd4IURfICUETlAiuO6HqwFMe-vOgVSz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639292" y="1920875"/>
            <a:ext cx="3325416" cy="4433888"/>
          </a:xfrm>
        </p:spPr>
      </p:pic>
      <p:pic>
        <p:nvPicPr>
          <p:cNvPr id="6" name="Содержимое 5" descr="BG8MPluTAaDddwRt0mswEL55GjOhWYJBj9qGQlfhlnKrNg_-Q5Y8tl3ZeD0yHfORdOaHvOEi1-Wc2hHUKsYaDGAS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7227292" y="1920875"/>
            <a:ext cx="3325416" cy="4433888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132" r="18091" b="1161"/>
          <a:stretch/>
        </p:blipFill>
        <p:spPr>
          <a:xfrm>
            <a:off x="211096" y="200541"/>
            <a:ext cx="1081637" cy="1125425"/>
          </a:xfrm>
          <a:prstGeom prst="rect">
            <a:avLst/>
          </a:prstGeom>
          <a:ln w="88900" cap="sq" cmpd="thickThin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 advTm="7000">
    <p:newsflash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8140" y="704088"/>
            <a:ext cx="9984259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«Акция – Внуки по переписке»</a:t>
            </a:r>
            <a:br>
              <a:rPr lang="ru-RU" sz="2800" dirty="0" smtClean="0"/>
            </a:br>
            <a:r>
              <a:rPr lang="ru-RU" sz="2800" dirty="0" smtClean="0"/>
              <a:t>Волонтеры взаимодействуют с пожилыми людьми с помощью переписки.</a:t>
            </a:r>
            <a:endParaRPr lang="ru-RU" sz="2800" dirty="0"/>
          </a:p>
        </p:txBody>
      </p:sp>
      <p:pic>
        <p:nvPicPr>
          <p:cNvPr id="5" name="Содержимое 4" descr="9XWnWIqf1Xvcxf_gq-zB-WWlKo25yNGqzrQv6-N0HAN5u2EKfnrJFda1rwDKkOg8O5v7Co0C8EMJFmONIyITI0YY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639292" y="1920875"/>
            <a:ext cx="3325416" cy="4433888"/>
          </a:xfrm>
        </p:spPr>
      </p:pic>
      <p:pic>
        <p:nvPicPr>
          <p:cNvPr id="6" name="Содержимое 5" descr="VODyBucbP8LadTDjKM6kO_9veUqrjywYVFF3488u2eCg9SJofzoz5ZFjhi7JTF585E_MPP1-dwBAjuk-PHgiDZwa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97600" y="2118519"/>
            <a:ext cx="5384800" cy="403860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132" r="18091" b="1161"/>
          <a:stretch/>
        </p:blipFill>
        <p:spPr>
          <a:xfrm>
            <a:off x="211096" y="200541"/>
            <a:ext cx="1081637" cy="1125425"/>
          </a:xfrm>
          <a:prstGeom prst="rect">
            <a:avLst/>
          </a:prstGeom>
          <a:ln w="88900" cap="sq" cmpd="thickThin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 advTm="9000">
    <p:push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2767" y="704088"/>
            <a:ext cx="10239631" cy="114300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Наши волонтеры приняли участие в интернет акции «</a:t>
            </a:r>
            <a:r>
              <a:rPr lang="ru-RU" sz="2000" b="1" dirty="0" err="1" smtClean="0"/>
              <a:t>Челлендж</a:t>
            </a:r>
            <a:r>
              <a:rPr lang="ru-RU" sz="2000" b="1" dirty="0" smtClean="0"/>
              <a:t> 3 шага»</a:t>
            </a:r>
            <a:br>
              <a:rPr lang="ru-RU" sz="2000" b="1" dirty="0" smtClean="0"/>
            </a:br>
            <a:r>
              <a:rPr lang="ru-RU" sz="2000" b="1" dirty="0" smtClean="0"/>
              <a:t>Цель</a:t>
            </a:r>
            <a:r>
              <a:rPr lang="ru-RU" sz="2000" dirty="0" smtClean="0"/>
              <a:t> </a:t>
            </a:r>
            <a:r>
              <a:rPr lang="ru-RU" sz="2000" b="1" dirty="0" err="1" smtClean="0"/>
              <a:t>челленджа</a:t>
            </a:r>
            <a:r>
              <a:rPr lang="ru-RU" sz="2000" dirty="0" smtClean="0"/>
              <a:t> – создание условий для развития социальной активности подростков путем повышения их уровня готовности к преодолению равнодушия, развития форм взаимной поддержки, добровольчества, раскрытия и реализации лидерского потенциала. </a:t>
            </a:r>
            <a:endParaRPr lang="ru-RU" sz="2000" dirty="0"/>
          </a:p>
        </p:txBody>
      </p:sp>
      <p:pic>
        <p:nvPicPr>
          <p:cNvPr id="5" name="Содержимое 4" descr="7a6RUjLmVyA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87179" y="2082049"/>
            <a:ext cx="5058032" cy="4109651"/>
          </a:xfrm>
        </p:spPr>
      </p:pic>
      <p:pic>
        <p:nvPicPr>
          <p:cNvPr id="6" name="Содержимое 5" descr="yFDpqHA18sg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607520" y="2224217"/>
            <a:ext cx="6099100" cy="3797642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132" r="18091" b="1161"/>
          <a:stretch/>
        </p:blipFill>
        <p:spPr>
          <a:xfrm>
            <a:off x="211096" y="200541"/>
            <a:ext cx="1081637" cy="1125425"/>
          </a:xfrm>
          <a:prstGeom prst="rect">
            <a:avLst/>
          </a:prstGeom>
          <a:ln w="88900" cap="sq" cmpd="thickThin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 advTm="12000">
    <p:diamond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7438" y="704088"/>
            <a:ext cx="10354962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Ребята – волонтеры в течении всего года активно участвовали в социальных акциях.</a:t>
            </a:r>
            <a:endParaRPr lang="ru-RU" sz="2800" dirty="0"/>
          </a:p>
        </p:txBody>
      </p:sp>
      <p:pic>
        <p:nvPicPr>
          <p:cNvPr id="8" name="Содержимое 7" descr="cobscUJO4iJnGluKcVQJeXDtxvnLmZ4a6QlYrH0JnWn-atFUnfxnZmVqAjlYOeJZ83XWomEBUv2TU3X8CzLikwjV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7227292" y="1920875"/>
            <a:ext cx="3325416" cy="4433888"/>
          </a:xfrm>
        </p:spPr>
      </p:pic>
      <p:pic>
        <p:nvPicPr>
          <p:cNvPr id="10" name="Содержимое 9" descr="BWUUoH0Mt4d-G-hlVGWTSZMEtEvlpxFto2Lw_YCaVP5P85C-tgrl12Spqk8BBaHapOgyPvy11oVcfMcZsTyqkuXi.jp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09600" y="2118519"/>
            <a:ext cx="5384800" cy="4038600"/>
          </a:xfr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132" r="18091" b="1161"/>
          <a:stretch/>
        </p:blipFill>
        <p:spPr>
          <a:xfrm>
            <a:off x="211096" y="200541"/>
            <a:ext cx="1081637" cy="1125425"/>
          </a:xfrm>
          <a:prstGeom prst="rect">
            <a:avLst/>
          </a:prstGeom>
          <a:ln w="88900" cap="sq" cmpd="thickThin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 advTm="7000"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132" r="18091" b="1161"/>
          <a:stretch/>
        </p:blipFill>
        <p:spPr>
          <a:xfrm>
            <a:off x="211096" y="200541"/>
            <a:ext cx="1081637" cy="1125425"/>
          </a:xfrm>
          <a:prstGeom prst="rect">
            <a:avLst/>
          </a:prstGeom>
          <a:ln w="88900" cap="sq" cmpd="thickThin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708455" y="1482812"/>
            <a:ext cx="75458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Georgia" pitchFamily="18" charset="0"/>
              </a:rPr>
              <a:t>В 2022 году в состав отделения входили 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Georgia" pitchFamily="18" charset="0"/>
              </a:rPr>
              <a:t>следующие специалисты:</a:t>
            </a:r>
            <a:b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Georgia" pitchFamily="18" charset="0"/>
              </a:rPr>
            </a:b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Georgia" pitchFamily="18" charset="0"/>
              </a:rPr>
              <a:t>- заведующий отделением – </a:t>
            </a:r>
            <a:r>
              <a:rPr lang="ru-RU" sz="2000" dirty="0" err="1" smtClean="0">
                <a:solidFill>
                  <a:schemeClr val="bg2">
                    <a:lumMod val="25000"/>
                  </a:schemeClr>
                </a:solidFill>
                <a:latin typeface="Georgia" pitchFamily="18" charset="0"/>
              </a:rPr>
              <a:t>Прядуха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Georgia" pitchFamily="18" charset="0"/>
              </a:rPr>
              <a:t> Ольга 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Georgia" pitchFamily="18" charset="0"/>
              </a:rPr>
              <a:t>Юрьевна;</a:t>
            </a:r>
            <a:b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Georgia" pitchFamily="18" charset="0"/>
              </a:rPr>
            </a:b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Georgia" pitchFamily="18" charset="0"/>
              </a:rPr>
              <a:t>- специалист по соц. работе – </a:t>
            </a:r>
            <a:r>
              <a:rPr lang="ru-RU" sz="2000" dirty="0" err="1" smtClean="0">
                <a:solidFill>
                  <a:schemeClr val="bg2">
                    <a:lumMod val="25000"/>
                  </a:schemeClr>
                </a:solidFill>
                <a:latin typeface="Georgia" pitchFamily="18" charset="0"/>
              </a:rPr>
              <a:t>Сатаева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Georgia" pitchFamily="18" charset="0"/>
              </a:rPr>
              <a:t> Наталья Александровна;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Georgia" pitchFamily="18" charset="0"/>
              </a:rPr>
              <a:t>- воспитатель – </a:t>
            </a:r>
            <a:r>
              <a:rPr lang="ru-RU" sz="2000" dirty="0" err="1" smtClean="0">
                <a:solidFill>
                  <a:schemeClr val="bg2">
                    <a:lumMod val="25000"/>
                  </a:schemeClr>
                </a:solidFill>
                <a:latin typeface="Georgia" pitchFamily="18" charset="0"/>
              </a:rPr>
              <a:t>Гашутина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Georgia" pitchFamily="18" charset="0"/>
              </a:rPr>
              <a:t> Екатерина Александровна;</a:t>
            </a:r>
            <a:b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Georgia" pitchFamily="18" charset="0"/>
              </a:rPr>
            </a:b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Georgia" pitchFamily="18" charset="0"/>
              </a:rPr>
              <a:t>- педагог-психолог – Бородина Марина Леонидовна;</a:t>
            </a:r>
            <a:b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Georgia" pitchFamily="18" charset="0"/>
              </a:rPr>
            </a:b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Georgia" pitchFamily="18" charset="0"/>
              </a:rPr>
              <a:t>- инструктор по труду – Родина Юлия Александровна.</a:t>
            </a:r>
          </a:p>
          <a:p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Рисунок 3" descr="B7e0xZU8Zb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76086" y="403655"/>
            <a:ext cx="5327136" cy="399535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</p:pic>
    </p:spTree>
    <p:extLst>
      <p:ext uri="{BB962C8B-B14F-4D97-AF65-F5344CB8AC3E}">
        <p14:creationId xmlns="" xmlns:p14="http://schemas.microsoft.com/office/powerpoint/2010/main" val="1420848938"/>
      </p:ext>
    </p:extLst>
  </p:cSld>
  <p:clrMapOvr>
    <a:masterClrMapping/>
  </p:clrMapOvr>
  <p:transition spd="slow" advTm="12000">
    <p:pull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9286" y="634314"/>
            <a:ext cx="10083114" cy="141690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«Шефство над воспитанниками – это интересно и ответственно!»</a:t>
            </a:r>
            <a:b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Шефская работа в нашем центре является одной из форм социально значимой деятельности для волонтеров, способствующей формированию активной социально-нравственной позиции, опыта ответственного отношения к жизни, к себе и окружающим людям.</a:t>
            </a:r>
            <a:endParaRPr lang="ru-RU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Содержимое 4" descr="elo81SaVEekAa3QhgQwAV1SHUGg8DSItt25Og-GnZ2QrELDSyY3j_k8Cf8sl3_k1VGTLQXxORXblkeuGe9Dznw9R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01362" y="2258562"/>
            <a:ext cx="5384800" cy="4038600"/>
          </a:xfrm>
        </p:spPr>
      </p:pic>
      <p:pic>
        <p:nvPicPr>
          <p:cNvPr id="6" name="Содержимое 5" descr="yb3bHBKkDtk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7301811" y="2060918"/>
            <a:ext cx="3242281" cy="4433888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132" r="18091" b="1161"/>
          <a:stretch/>
        </p:blipFill>
        <p:spPr>
          <a:xfrm>
            <a:off x="211096" y="200541"/>
            <a:ext cx="1081637" cy="1125425"/>
          </a:xfrm>
          <a:prstGeom prst="rect">
            <a:avLst/>
          </a:prstGeom>
          <a:ln w="88900" cap="sq" cmpd="thickThin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 advTm="11000">
    <p:cover dir="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4486" y="704088"/>
            <a:ext cx="10387914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Подведение итогов конкурса</a:t>
            </a:r>
            <a:br>
              <a:rPr lang="ru-RU" sz="3200" dirty="0" smtClean="0"/>
            </a:br>
            <a:r>
              <a:rPr lang="ru-RU" sz="3200" dirty="0" smtClean="0"/>
              <a:t> «Самый лучший волонтер 2022 года». Награждение. </a:t>
            </a:r>
            <a:endParaRPr lang="ru-RU" sz="3200" dirty="0"/>
          </a:p>
        </p:txBody>
      </p:sp>
      <p:pic>
        <p:nvPicPr>
          <p:cNvPr id="5" name="Содержимое 4" descr="MKO3okHlbP6USy5T2a7xZXV1MQvNdEbQBNC00K59R3qB5xlf_W7IU7Z2fGPvY4E1fxs_8X95qn9hxJTy214R4yBQ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09600" y="2118519"/>
            <a:ext cx="5384800" cy="4038600"/>
          </a:xfrm>
        </p:spPr>
      </p:pic>
      <p:pic>
        <p:nvPicPr>
          <p:cNvPr id="6" name="Содержимое 5" descr="zR4M71aEhZL4boRpMnb3mUM6-lbfny4xkyMvmM8G3UT5G5m0mW-st6C1DznlSc6Yv32CFc2jSdVwVJ_cnZ9M77D9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97600" y="2118519"/>
            <a:ext cx="5384800" cy="403860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132" r="18091" b="1161"/>
          <a:stretch/>
        </p:blipFill>
        <p:spPr>
          <a:xfrm>
            <a:off x="211096" y="200541"/>
            <a:ext cx="1081637" cy="1125425"/>
          </a:xfrm>
          <a:prstGeom prst="rect">
            <a:avLst/>
          </a:prstGeom>
          <a:ln w="88900" cap="sq" cmpd="thickThin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 advTm="7000">
    <p:split orient="vert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3" name="Рисунок 2" descr="C5JZ84iWIm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77513" y="2224216"/>
            <a:ext cx="5263979" cy="39479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132" r="18091" b="1161"/>
          <a:stretch/>
        </p:blipFill>
        <p:spPr>
          <a:xfrm>
            <a:off x="211096" y="200541"/>
            <a:ext cx="1081637" cy="1125425"/>
          </a:xfrm>
          <a:prstGeom prst="rect">
            <a:avLst/>
          </a:prstGeom>
          <a:ln w="88900" cap="sq" cmpd="thickThin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 advTm="3000">
    <p:comb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132" r="18091" b="1161"/>
          <a:stretch/>
        </p:blipFill>
        <p:spPr>
          <a:xfrm>
            <a:off x="211096" y="200541"/>
            <a:ext cx="1081637" cy="1125425"/>
          </a:xfrm>
          <a:prstGeom prst="rect">
            <a:avLst/>
          </a:prstGeom>
          <a:ln w="88900" cap="sq" cmpd="thickThin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902942" y="593126"/>
            <a:ext cx="978655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отделении социального обслуживания в 2022 году реализовано 10 рабочих программ.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405450" y="1993558"/>
            <a:ext cx="67385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Основная общеобразовательная программа</a:t>
            </a:r>
            <a:b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дошкольного образования.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06205" y="3265559"/>
            <a:ext cx="392733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 smtClean="0">
                <a:solidFill>
                  <a:schemeClr val="accent3">
                    <a:lumMod val="50000"/>
                  </a:schemeClr>
                </a:solidFill>
              </a:rPr>
              <a:t>Цель программы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: развитие личности детей дошкольного возраста в различных видах общения, деятельности с учетом их возрастных, индивидуальных, психологических и физиологических особенностей.</a:t>
            </a:r>
          </a:p>
        </p:txBody>
      </p:sp>
      <p:pic>
        <p:nvPicPr>
          <p:cNvPr id="6" name="Рисунок 5" descr="vPiiBx2ZOIib4iaYC1PyqOuJNiyMDz9BUEOCXSclhu5h1e8za8L9-HobYeD0csFRjCPm4X9NVFtwbwygM-gVnxk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10416" y="2779032"/>
            <a:ext cx="3153930" cy="3742747"/>
          </a:xfrm>
          <a:prstGeom prst="rect">
            <a:avLst/>
          </a:prstGeom>
        </p:spPr>
      </p:pic>
    </p:spTree>
  </p:cSld>
  <p:clrMapOvr>
    <a:masterClrMapping/>
  </p:clrMapOvr>
  <p:transition spd="slow" advTm="10000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132" r="18091" b="1161"/>
          <a:stretch/>
        </p:blipFill>
        <p:spPr>
          <a:xfrm>
            <a:off x="211096" y="200541"/>
            <a:ext cx="1081637" cy="1125425"/>
          </a:xfrm>
          <a:prstGeom prst="rect">
            <a:avLst/>
          </a:prstGeom>
          <a:ln w="88900" cap="sq" cmpd="thickThin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047999" y="1071153"/>
            <a:ext cx="782029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/>
                </a:solidFill>
              </a:rPr>
              <a:t>ПРОГРАММА ДОПОЛНИТЕЛЬНОГО ОБРАЗОВАНИЯ</a:t>
            </a:r>
            <a:br>
              <a:rPr lang="ru-RU" b="1" dirty="0" smtClean="0">
                <a:solidFill>
                  <a:schemeClr val="accent1"/>
                </a:solidFill>
              </a:rPr>
            </a:br>
            <a:r>
              <a:rPr lang="ru-RU" b="1" dirty="0" smtClean="0">
                <a:solidFill>
                  <a:schemeClr val="accent1"/>
                </a:solidFill>
              </a:rPr>
              <a:t>социально-педагогической направленности</a:t>
            </a:r>
            <a:br>
              <a:rPr lang="ru-RU" b="1" dirty="0" smtClean="0">
                <a:solidFill>
                  <a:schemeClr val="accent1"/>
                </a:solidFill>
              </a:rPr>
            </a:br>
            <a:r>
              <a:rPr lang="ru-RU" b="1" dirty="0" smtClean="0">
                <a:solidFill>
                  <a:schemeClr val="accent1"/>
                </a:solidFill>
              </a:rPr>
              <a:t>«Путь к себе»</a:t>
            </a:r>
            <a:br>
              <a:rPr lang="ru-RU" b="1" dirty="0" smtClean="0">
                <a:solidFill>
                  <a:schemeClr val="accent1"/>
                </a:solidFill>
              </a:rPr>
            </a:br>
            <a:r>
              <a:rPr lang="ru-RU" b="1" dirty="0" smtClean="0">
                <a:solidFill>
                  <a:schemeClr val="accent1"/>
                </a:solidFill>
              </a:rPr>
              <a:t>для дошкольников 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460465" y="3213933"/>
            <a:ext cx="434993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Цель программы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— способствовать формированию инициативности, самостоятельности и ответственности у детей среднего и старшего дошкольного возраста. </a:t>
            </a:r>
          </a:p>
        </p:txBody>
      </p:sp>
      <p:pic>
        <p:nvPicPr>
          <p:cNvPr id="5" name="Рисунок 4" descr="jTy1ddOv5Wr5O-mZ_y_t9hmuY_14BSUPsskDC-ohiizmz42pxLsapPiy0fOfBzDrio-2SnyF2Pk9EM7vwSX8_HlH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1485" y="2545492"/>
            <a:ext cx="5002084" cy="3842245"/>
          </a:xfrm>
          <a:prstGeom prst="rect">
            <a:avLst/>
          </a:prstGeom>
        </p:spPr>
      </p:pic>
    </p:spTree>
  </p:cSld>
  <p:clrMapOvr>
    <a:masterClrMapping/>
  </p:clrMapOvr>
  <p:transition spd="slow" advTm="8000">
    <p:wipe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7794" y="978302"/>
            <a:ext cx="8181703" cy="1515291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Программа</a:t>
            </a:r>
            <a:br>
              <a:rPr lang="ru-RU" sz="2400" b="1" dirty="0" smtClean="0"/>
            </a:br>
            <a:r>
              <a:rPr lang="ru-RU" sz="2400" b="1" dirty="0" smtClean="0"/>
              <a:t> «Маленькие художники и мастера» </a:t>
            </a:r>
            <a:br>
              <a:rPr lang="ru-RU" sz="2400" b="1" dirty="0" smtClean="0"/>
            </a:br>
            <a:r>
              <a:rPr lang="ru-RU" sz="2400" b="1" dirty="0" smtClean="0"/>
              <a:t>художественно-прикладной направленности</a:t>
            </a:r>
            <a:br>
              <a:rPr lang="ru-RU" sz="2400" b="1" dirty="0" smtClean="0"/>
            </a:br>
            <a:r>
              <a:rPr lang="ru-RU" sz="2400" b="1" dirty="0" smtClean="0"/>
              <a:t>для дошкольников</a:t>
            </a:r>
            <a:endParaRPr lang="ru-RU" sz="2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34046" y="3327904"/>
            <a:ext cx="347036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Цель программы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  - развитие художественно-творческих способностей детей 3-7 лет </a:t>
            </a:r>
          </a:p>
        </p:txBody>
      </p:sp>
      <p:pic>
        <p:nvPicPr>
          <p:cNvPr id="4" name="Рисунок 3" descr="ovGtOPq1Z16yLeDd16qUKVj63Ol4W8qmyvCn9pg-YgbnxKAcw0os0ylrgEreRaupVW7kbuirWTndzXyM6F7VAA7z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65175" y="1593669"/>
            <a:ext cx="3895454" cy="49544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132" r="18091" b="1161"/>
          <a:stretch/>
        </p:blipFill>
        <p:spPr>
          <a:xfrm>
            <a:off x="211096" y="200541"/>
            <a:ext cx="1081637" cy="1125425"/>
          </a:xfrm>
          <a:prstGeom prst="rect">
            <a:avLst/>
          </a:prstGeom>
          <a:ln w="88900" cap="sq" cmpd="thickThin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102" y="888274"/>
            <a:ext cx="11074400" cy="1429077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ПРОГРАММА</a:t>
            </a:r>
            <a:br>
              <a:rPr lang="ru-RU" sz="2400" b="1" dirty="0" smtClean="0"/>
            </a:br>
            <a:r>
              <a:rPr lang="ru-RU" sz="2400" b="1" dirty="0" smtClean="0"/>
              <a:t>социально-педагогической направленности</a:t>
            </a:r>
            <a:br>
              <a:rPr lang="ru-RU" sz="2400" b="1" dirty="0" smtClean="0"/>
            </a:br>
            <a:r>
              <a:rPr lang="ru-RU" sz="2400" b="1" dirty="0" smtClean="0"/>
              <a:t>«МОЙ МИР»</a:t>
            </a:r>
            <a:br>
              <a:rPr lang="ru-RU" sz="2400" b="1" dirty="0" smtClean="0"/>
            </a:br>
            <a:r>
              <a:rPr lang="ru-RU" sz="2400" b="1" dirty="0" smtClean="0"/>
              <a:t>для школьников</a:t>
            </a:r>
            <a:endParaRPr lang="ru-RU" sz="2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261419" y="3019247"/>
            <a:ext cx="399288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Цель программы: 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Формирование личностных  качеств как основы взаимоотношений с людьми, обществом и миром в целом:  в процессе социального становления через самопознание, общение, деятельность. 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4" name="Рисунок 3" descr="JGAatIuoz2asL1dhRwAEFrTnSiOJpzvwfbfb-7mf6E9WKodeeTk1EbUvDtRYyz0muZcJdqxCa9LoqhaM7W6upWx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2579" y="2454405"/>
            <a:ext cx="5164183" cy="38731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132" r="18091" b="1161"/>
          <a:stretch/>
        </p:blipFill>
        <p:spPr>
          <a:xfrm>
            <a:off x="211096" y="200541"/>
            <a:ext cx="1081637" cy="1125425"/>
          </a:xfrm>
          <a:prstGeom prst="rect">
            <a:avLst/>
          </a:prstGeom>
          <a:ln w="88900" cap="sq" cmpd="thickThin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advTm="8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b="1" dirty="0" smtClean="0"/>
              <a:t>Дополнительная общеразвивающая образовательная программа </a:t>
            </a:r>
            <a:br>
              <a:rPr lang="ru-RU" sz="2700" b="1" dirty="0" smtClean="0"/>
            </a:br>
            <a:r>
              <a:rPr lang="ru-RU" sz="2700" b="1" dirty="0" smtClean="0"/>
              <a:t> «Домоводство»</a:t>
            </a:r>
            <a:br>
              <a:rPr lang="ru-RU" sz="2700" b="1" dirty="0" smtClean="0"/>
            </a:br>
            <a:r>
              <a:rPr lang="ru-RU" sz="2700" b="1" dirty="0" smtClean="0"/>
              <a:t>для воспитанников от 7 до 18 лет</a:t>
            </a:r>
            <a:endParaRPr lang="ru-RU" b="1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425146" y="2973859"/>
            <a:ext cx="4151871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программы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у воспитанников знаний о самостоятельной жизни, их практическое обучение жизненно необходимым бытовым умениям и навыкам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132" r="18091" b="1161"/>
          <a:stretch/>
        </p:blipFill>
        <p:spPr>
          <a:xfrm>
            <a:off x="211096" y="200541"/>
            <a:ext cx="1081637" cy="1125425"/>
          </a:xfrm>
          <a:prstGeom prst="rect">
            <a:avLst/>
          </a:prstGeom>
          <a:ln w="88900" cap="sq" cmpd="thickThin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Рисунок 7" descr="20221125_1440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81849" y="1989436"/>
            <a:ext cx="3308523" cy="4411364"/>
          </a:xfrm>
          <a:prstGeom prst="rect">
            <a:avLst/>
          </a:prstGeom>
        </p:spPr>
      </p:pic>
    </p:spTree>
  </p:cSld>
  <p:clrMapOvr>
    <a:masterClrMapping/>
  </p:clrMapOvr>
  <p:transition spd="slow" advTm="8000">
    <p:pull dir="l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/>
              <a:t>Программа по профессиональной ориентации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для воспитанников школьного возраста</a:t>
            </a:r>
            <a:endParaRPr lang="ru-RU" sz="2400" dirty="0"/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6936259" y="2281880"/>
            <a:ext cx="42672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Основная цель программы: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формирование у воспитанников  готовности к осознанному выбору профессии.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2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077" y="2174790"/>
            <a:ext cx="5302422" cy="3976816"/>
          </a:xfrm>
          <a:prstGeom prst="rect">
            <a:avLst/>
          </a:prstGeom>
        </p:spPr>
      </p:pic>
    </p:spTree>
  </p:cSld>
  <p:clrMapOvr>
    <a:masterClrMapping/>
  </p:clrMapOvr>
  <p:transition spd="slow" advTm="8000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5753</TotalTime>
  <Words>517</Words>
  <Application>Microsoft Office PowerPoint</Application>
  <PresentationFormat>Произвольный</PresentationFormat>
  <Paragraphs>79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Поток</vt:lpstr>
      <vt:lpstr>Докладчик:  заведующая отделением Прядуха О.Ю.</vt:lpstr>
      <vt:lpstr>Слайд 2</vt:lpstr>
      <vt:lpstr>Слайд 3</vt:lpstr>
      <vt:lpstr>Слайд 4</vt:lpstr>
      <vt:lpstr>Слайд 5</vt:lpstr>
      <vt:lpstr>Программа  «Маленькие художники и мастера»  художественно-прикладной направленности для дошкольников</vt:lpstr>
      <vt:lpstr>ПРОГРАММА социально-педагогической направленности «МОЙ МИР» для школьников</vt:lpstr>
      <vt:lpstr> Дополнительная общеразвивающая образовательная программа   «Домоводство» для воспитанников от 7 до 18 лет</vt:lpstr>
      <vt:lpstr>Программа по профессиональной ориентации  для воспитанников школьного возраста</vt:lpstr>
      <vt:lpstr>Комплексная психолого-педагогическая программа  по профилактике и коррекции форм отклоняющегося поведения  у  детей и подростков «группы риска»   для воспитанников от 7 до 17 лет</vt:lpstr>
      <vt:lpstr>Психолого-педагогическая программа по развитию и коррекции творческого мышления, познавательной, эмоциональной сфер и профилактике школьной тревожности у младших школьников для воспитанников от 7 до 11 лет</vt:lpstr>
      <vt:lpstr>Психолого-педагогическая программа по развитию и коррекции эмоциональной и коммуникативной сфер  личности детей и подростков с трудностями социальной адаптации для воспитанников от 11 до 17 лет</vt:lpstr>
      <vt:lpstr>                  Пескотерапия – весьма действенный метод коррекции эмоционального и психического состояния детей, релаксации и саморегулирования.                     </vt:lpstr>
      <vt:lpstr>В своей коррекционной работе педагоги отделения часто используют метод куклотерапии, который широко используется для разрешения конфликтов, улучшения социальной адаптации детей, в работе со страхами, нарушением поведения, а также в работе с несовершеннолетними, имеющими эмоциональную травму.</vt:lpstr>
      <vt:lpstr> На нашем отделении недавно стал функционировать  кружок "Мультстудия" Наши воспитанники погружаются в процесс создания мультфильма: от самой смелой идеи до полного её воплощения! На кружке мы  придумываем свои сюжеты, сами рисуем героев, управляем ими, ведем непосредственную съемку кадров, монтируем и конечно же озвучиваем наши мультики!</vt:lpstr>
      <vt:lpstr>Проводятся профилактические занятия, направленные на формирование у детей сознательного отношения к своему здоровью; представления о полезных и опасных (вредных) привычках, их значении в жизни человека. </vt:lpstr>
      <vt:lpstr>На протяжении года педагоги отделения уделяют большое внимание занятиям, направленным на развитие нравственно-патриотических качеств у несовершеннолетних .</vt:lpstr>
      <vt:lpstr>Также одной из задач сотрудников отделения является организация досуговых мероприятий, которые направлены на развитие внимания, памяти, мышления и воображения у детей.</vt:lpstr>
      <vt:lpstr>В течение 2022 года на отделении проводились профилактические мероприятия с привлечением специалистов различных служб субъектов профилактики</vt:lpstr>
      <vt:lpstr>Слайд 20</vt:lpstr>
      <vt:lpstr>Для организации качественной досуговой деятельности несовершеннолетних, педагогами неоднократно привлекались в учреждение специалисты сторонних организаций:  специалист МКУК «Культурно-досугового центра», специалист МУДО «Сланцевский ДТ», Сланцевская центральная городская детская библиотека и другие. </vt:lpstr>
      <vt:lpstr>Чудесный новогодний праздник был подготовлен педагогами центра для детей. </vt:lpstr>
      <vt:lpstr>На отделении социального обслуживания несовершеннолетних и семей с детьми предоставляются услуги с использованием технологии социального обслуживания«Профилактика асоциального поведения в детской среде»  </vt:lpstr>
      <vt:lpstr>Вся работа с несовершеннолетними была направлена  на формирование  активной социально-нравственной позиции, приобретение опыта ответственного отношения к себе и окружающим людям. Педагогами использовались различные формы воспитательного и психологического воздействия на подростков (беседы, тренинги, коллективно-творческие дела).</vt:lpstr>
      <vt:lpstr>«Приятные сюрпризы для пожилых людей» - изготовление открыток, поделок, видео - записи выступлений и поздравлений для пожилых людей к праздничным датам</vt:lpstr>
      <vt:lpstr>«Когда рядом верный друг» - трудовой десант.</vt:lpstr>
      <vt:lpstr>«Акция – Внуки по переписке» Волонтеры взаимодействуют с пожилыми людьми с помощью переписки.</vt:lpstr>
      <vt:lpstr> Наши волонтеры приняли участие в интернет акции «Челлендж 3 шага» Цель челленджа – создание условий для развития социальной активности подростков путем повышения их уровня готовности к преодолению равнодушия, развития форм взаимной поддержки, добровольчества, раскрытия и реализации лидерского потенциала. </vt:lpstr>
      <vt:lpstr>Ребята – волонтеры в течении всего года активно участвовали в социальных акциях.</vt:lpstr>
      <vt:lpstr> «Шефство над воспитанниками – это интересно и ответственно!» Шефская работа в нашем центре является одной из форм социально значимой деятельности для волонтеров, способствующей формированию активной социально-нравственной позиции, опыта ответственного отношения к жизни, к себе и окружающим людям.</vt:lpstr>
      <vt:lpstr>Подведение итогов конкурса  «Самый лучший волонтер 2022 года». Награждение. 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Ольга</cp:lastModifiedBy>
  <cp:revision>282</cp:revision>
  <dcterms:created xsi:type="dcterms:W3CDTF">2021-08-09T06:19:36Z</dcterms:created>
  <dcterms:modified xsi:type="dcterms:W3CDTF">2023-03-03T14:31:29Z</dcterms:modified>
</cp:coreProperties>
</file>