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7" r:id="rId3"/>
    <p:sldId id="257" r:id="rId4"/>
    <p:sldId id="268" r:id="rId5"/>
    <p:sldId id="273" r:id="rId6"/>
    <p:sldId id="274" r:id="rId7"/>
    <p:sldId id="269" r:id="rId8"/>
    <p:sldId id="258" r:id="rId9"/>
    <p:sldId id="264" r:id="rId10"/>
    <p:sldId id="270" r:id="rId11"/>
    <p:sldId id="271" r:id="rId12"/>
    <p:sldId id="272" r:id="rId13"/>
    <p:sldId id="275" r:id="rId14"/>
    <p:sldId id="277" r:id="rId15"/>
    <p:sldId id="278" r:id="rId16"/>
    <p:sldId id="276" r:id="rId17"/>
    <p:sldId id="280" r:id="rId18"/>
    <p:sldId id="279" r:id="rId19"/>
    <p:sldId id="266" r:id="rId20"/>
    <p:sldId id="263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-1896" y="-9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2460" y="1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дети полустационар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58750"/>
            </a:sp3d>
          </c:spPr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75</c:v>
                </c:pt>
                <c:pt idx="1">
                  <c:v>66</c:v>
                </c:pt>
                <c:pt idx="2">
                  <c:v>66</c:v>
                </c:pt>
                <c:pt idx="3">
                  <c:v>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B7E-4826-AA39-B446E325F3F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дети дом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69850"/>
            </a:sp3d>
          </c:spPr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B7E-4826-AA39-B446E325F3F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родители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39700"/>
            </a:sp3d>
          </c:spPr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17</c:v>
                </c:pt>
                <c:pt idx="1">
                  <c:v>23</c:v>
                </c:pt>
                <c:pt idx="2">
                  <c:v>34</c:v>
                </c:pt>
                <c:pt idx="3">
                  <c:v>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B7E-4826-AA39-B446E325F3F7}"/>
            </c:ext>
          </c:extLst>
        </c:ser>
        <c:dLbls>
          <c:showVal val="1"/>
        </c:dLbls>
        <c:axId val="68074496"/>
        <c:axId val="68177920"/>
      </c:barChart>
      <c:catAx>
        <c:axId val="6807449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68177920"/>
        <c:crosses val="autoZero"/>
        <c:auto val="1"/>
        <c:lblAlgn val="ctr"/>
        <c:lblOffset val="100"/>
      </c:catAx>
      <c:valAx>
        <c:axId val="68177920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68074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txPr>
        <a:bodyPr/>
        <a:lstStyle/>
        <a:p>
          <a:pPr>
            <a:defRPr sz="2800">
              <a:solidFill>
                <a:schemeClr val="tx1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7" Type="http://schemas.openxmlformats.org/officeDocument/2006/relationships/image" Target="../media/image30.emf"/><Relationship Id="rId2" Type="http://schemas.openxmlformats.org/officeDocument/2006/relationships/image" Target="../media/image25.emf"/><Relationship Id="rId1" Type="http://schemas.openxmlformats.org/officeDocument/2006/relationships/image" Target="../media/image24.emf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12A04A-4C2C-479A-8957-3552331467AA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74C1F1-EC86-4B49-928E-76012331A0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3319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BAE4B7-6884-4475-9B8C-C8F5A8830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CAD2E68-5AF7-4F7D-BB27-C3C77E462E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E599FFC-4440-483A-B708-125B69185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5D511EF-5219-428B-BF4A-FB55002B8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411BB7A-D675-4EB2-B607-C20596F98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602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A81100-FC4F-45B9-BEDD-8CBC408F8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1D4DF6A-8A15-4900-9368-056968BF8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57CA319-7024-4C11-8D3B-C8FC1368CE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D48F651-1482-4643-A606-70BD88761B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1F928F0-27C5-4750-BEAA-F645285BFE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0CCB244-E9F8-4086-853C-E78F8D809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9FE147B-E436-43EB-8A3A-DF1756E36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16D91B2-F5AA-452E-A14F-D9A3B6EB7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9200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AAA6D4-3A7D-454A-81F5-0C2C7C0FE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DFA4F76-8F00-48C3-8C9B-D806D61AB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76A3FC8-A69D-4375-BF38-43322B238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A408F36-5C13-49E1-A7DF-FF0F53F99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7955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4D50461-0C70-4BC2-B4FE-8B26FFE53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67C622D-7EE5-4EEF-AC87-3B15CB3CA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328E9CC-8439-45EA-9B6D-0D5CB44D3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9017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68373F-DC3B-4CA7-9FAF-020AA31D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FCA0F11-2B40-40A0-8E44-CAAB3B665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C83453B-8E81-4F0E-8F6F-7532D110FE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AA0481B-F104-49E2-858E-F498BAFE8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A0A39B1-4B94-4EB8-B10D-446AD7EF5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D9E7BDB-68A7-4EFF-8B9F-65507FBB1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9390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F788BC-BBE6-4E92-A8CA-BB59C430B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47B700C-AB27-4F3E-AAF1-897A5582D7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0E4933B-8F1C-45E2-97FB-325DC82387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6D7AB09-C73C-4A14-8956-14A7128BC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A399E13-581D-4E10-9665-6F7714AA5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E0A4E4E-F4F8-4DF1-BACE-5EE8B82E4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1876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6D4319-800E-4124-AA1E-DA97C1E0A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2B2C507-437A-4B67-BBA9-579B09BE24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C7D1F57-6E52-462F-9123-F39DC3EAF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6165158-8864-4AE1-BEF8-46494BE66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9B6BF31-3997-443C-971A-D93AF4F66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6603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79D3DE8B-6224-4085-95F2-6F01842A64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ED5A554-E2FF-4916-9477-3A18A5FAB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2ABF90-9ABC-4C6E-B4DD-4E622A41E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F2FEA5-169E-4616-87F6-D05C23BA5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387BF7-480C-48B3-9388-77725AE53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4176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Изображение выглядит как внешний, вода, закат&#10;&#10;Автоматически созданное описание">
            <a:extLst>
              <a:ext uri="{FF2B5EF4-FFF2-40B4-BE49-F238E27FC236}">
                <a16:creationId xmlns:a16="http://schemas.microsoft.com/office/drawing/2014/main" xmlns="" id="{1281AA60-39D6-45E0-99B8-9FC5A234F6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338" y="303433"/>
            <a:ext cx="7170683" cy="147210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5847BA-B002-47B3-9FF8-E6AF73E63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5DB45FA-052C-434E-BDB8-3DE79BC8F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2B44825-19EA-4B9F-A60E-21B35A380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F66A5F6-7510-42A0-A90D-89655CA03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058A404-6F48-4E1F-BFD6-94D24C68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3EB0E4B7-D223-4AF2-A8D7-C30230ECA01D}"/>
              </a:ext>
            </a:extLst>
          </p:cNvPr>
          <p:cNvCxnSpPr/>
          <p:nvPr userDrawn="1"/>
        </p:nvCxnSpPr>
        <p:spPr>
          <a:xfrm>
            <a:off x="1555531" y="1545021"/>
            <a:ext cx="3510455" cy="0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1" name="Рисунок 10" descr="Головоломка со сплошной заливкой">
            <a:extLst>
              <a:ext uri="{FF2B5EF4-FFF2-40B4-BE49-F238E27FC236}">
                <a16:creationId xmlns:a16="http://schemas.microsoft.com/office/drawing/2014/main" xmlns="" id="{2B037416-1043-461C-9140-22B8D25ED4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6200000">
            <a:off x="11053904" y="4836347"/>
            <a:ext cx="914400" cy="914400"/>
          </a:xfrm>
          <a:prstGeom prst="rect">
            <a:avLst/>
          </a:prstGeom>
        </p:spPr>
      </p:pic>
      <p:pic>
        <p:nvPicPr>
          <p:cNvPr id="12" name="Рисунок 11" descr="Головоломка со сплошной заливкой">
            <a:extLst>
              <a:ext uri="{FF2B5EF4-FFF2-40B4-BE49-F238E27FC236}">
                <a16:creationId xmlns:a16="http://schemas.microsoft.com/office/drawing/2014/main" xmlns="" id="{6DD10018-EF9D-4C7E-A2BD-1642E3FA73B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652233" y="5229253"/>
            <a:ext cx="914400" cy="914400"/>
          </a:xfrm>
          <a:prstGeom prst="rect">
            <a:avLst/>
          </a:prstGeom>
        </p:spPr>
      </p:pic>
      <p:pic>
        <p:nvPicPr>
          <p:cNvPr id="13" name="Рисунок 12" descr="Головоломка со сплошной заливкой">
            <a:extLst>
              <a:ext uri="{FF2B5EF4-FFF2-40B4-BE49-F238E27FC236}">
                <a16:creationId xmlns:a16="http://schemas.microsoft.com/office/drawing/2014/main" xmlns="" id="{6A2735F2-A2A0-4CDF-A7F0-C8410F3F90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 rot="5400000">
            <a:off x="11011291" y="5580631"/>
            <a:ext cx="914400" cy="9144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08A49814-79F0-4898-931E-7C622906BCE9}"/>
              </a:ext>
            </a:extLst>
          </p:cNvPr>
          <p:cNvSpPr/>
          <p:nvPr userDrawn="1"/>
        </p:nvSpPr>
        <p:spPr>
          <a:xfrm>
            <a:off x="8358352" y="1481138"/>
            <a:ext cx="723900" cy="4191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>
            <a:extLst>
              <a:ext uri="{FF2B5EF4-FFF2-40B4-BE49-F238E27FC236}">
                <a16:creationId xmlns:a16="http://schemas.microsoft.com/office/drawing/2014/main" xmlns="" id="{5CF292E5-E046-4078-8029-342E92109FC9}"/>
              </a:ext>
            </a:extLst>
          </p:cNvPr>
          <p:cNvSpPr/>
          <p:nvPr userDrawn="1"/>
        </p:nvSpPr>
        <p:spPr>
          <a:xfrm>
            <a:off x="381000" y="3429000"/>
            <a:ext cx="558800" cy="520700"/>
          </a:xfrm>
          <a:prstGeom prst="triangl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78B59867-83D3-4A36-A48A-48C69FAC60FA}"/>
              </a:ext>
            </a:extLst>
          </p:cNvPr>
          <p:cNvSpPr/>
          <p:nvPr userDrawn="1"/>
        </p:nvSpPr>
        <p:spPr>
          <a:xfrm>
            <a:off x="1397000" y="6176963"/>
            <a:ext cx="635000" cy="6350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xmlns="" id="{378FF557-D870-4C04-8D74-16851276E79F}"/>
              </a:ext>
            </a:extLst>
          </p:cNvPr>
          <p:cNvSpPr/>
          <p:nvPr userDrawn="1"/>
        </p:nvSpPr>
        <p:spPr>
          <a:xfrm>
            <a:off x="8791575" y="6062663"/>
            <a:ext cx="711994" cy="228600"/>
          </a:xfrm>
          <a:custGeom>
            <a:avLst/>
            <a:gdLst>
              <a:gd name="connsiteX0" fmla="*/ 0 w 711994"/>
              <a:gd name="connsiteY0" fmla="*/ 228600 h 228600"/>
              <a:gd name="connsiteX1" fmla="*/ 164306 w 711994"/>
              <a:gd name="connsiteY1" fmla="*/ 14287 h 228600"/>
              <a:gd name="connsiteX2" fmla="*/ 311944 w 711994"/>
              <a:gd name="connsiteY2" fmla="*/ 221456 h 228600"/>
              <a:gd name="connsiteX3" fmla="*/ 454819 w 711994"/>
              <a:gd name="connsiteY3" fmla="*/ 9525 h 228600"/>
              <a:gd name="connsiteX4" fmla="*/ 597694 w 711994"/>
              <a:gd name="connsiteY4" fmla="*/ 214312 h 228600"/>
              <a:gd name="connsiteX5" fmla="*/ 711994 w 711994"/>
              <a:gd name="connsiteY5" fmla="*/ 0 h 228600"/>
              <a:gd name="connsiteX6" fmla="*/ 711994 w 71199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994" h="228600">
                <a:moveTo>
                  <a:pt x="0" y="228600"/>
                </a:moveTo>
                <a:cubicBezTo>
                  <a:pt x="56157" y="122039"/>
                  <a:pt x="112315" y="15478"/>
                  <a:pt x="164306" y="14287"/>
                </a:cubicBezTo>
                <a:cubicBezTo>
                  <a:pt x="216297" y="13096"/>
                  <a:pt x="263525" y="222250"/>
                  <a:pt x="311944" y="221456"/>
                </a:cubicBezTo>
                <a:cubicBezTo>
                  <a:pt x="360363" y="220662"/>
                  <a:pt x="407194" y="10716"/>
                  <a:pt x="454819" y="9525"/>
                </a:cubicBezTo>
                <a:cubicBezTo>
                  <a:pt x="502444" y="8334"/>
                  <a:pt x="554832" y="215899"/>
                  <a:pt x="597694" y="214312"/>
                </a:cubicBezTo>
                <a:cubicBezTo>
                  <a:pt x="640556" y="212725"/>
                  <a:pt x="711994" y="0"/>
                  <a:pt x="711994" y="0"/>
                </a:cubicBezTo>
                <a:lnTo>
                  <a:pt x="711994" y="0"/>
                </a:ln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xmlns="" id="{2D595FCE-B296-4C87-81A7-13053D37576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13213" y="1825625"/>
            <a:ext cx="52578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3917166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5847BA-B002-47B3-9FF8-E6AF73E63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5DB45FA-052C-434E-BDB8-3DE79BC8F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2B44825-19EA-4B9F-A60E-21B35A380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F66A5F6-7510-42A0-A90D-89655CA03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058A404-6F48-4E1F-BFD6-94D24C68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3EB0E4B7-D223-4AF2-A8D7-C30230ECA01D}"/>
              </a:ext>
            </a:extLst>
          </p:cNvPr>
          <p:cNvCxnSpPr/>
          <p:nvPr userDrawn="1"/>
        </p:nvCxnSpPr>
        <p:spPr>
          <a:xfrm>
            <a:off x="1555531" y="1545021"/>
            <a:ext cx="3510455" cy="0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1" name="Рисунок 10" descr="Головоломка со сплошной заливкой">
            <a:extLst>
              <a:ext uri="{FF2B5EF4-FFF2-40B4-BE49-F238E27FC236}">
                <a16:creationId xmlns:a16="http://schemas.microsoft.com/office/drawing/2014/main" xmlns="" id="{2B037416-1043-461C-9140-22B8D25ED4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11053904" y="4836347"/>
            <a:ext cx="914400" cy="914400"/>
          </a:xfrm>
          <a:prstGeom prst="rect">
            <a:avLst/>
          </a:prstGeom>
        </p:spPr>
      </p:pic>
      <p:pic>
        <p:nvPicPr>
          <p:cNvPr id="12" name="Рисунок 11" descr="Головоломка со сплошной заливкой">
            <a:extLst>
              <a:ext uri="{FF2B5EF4-FFF2-40B4-BE49-F238E27FC236}">
                <a16:creationId xmlns:a16="http://schemas.microsoft.com/office/drawing/2014/main" xmlns="" id="{6DD10018-EF9D-4C7E-A2BD-1642E3FA73B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652233" y="5229253"/>
            <a:ext cx="914400" cy="914400"/>
          </a:xfrm>
          <a:prstGeom prst="rect">
            <a:avLst/>
          </a:prstGeom>
        </p:spPr>
      </p:pic>
      <p:pic>
        <p:nvPicPr>
          <p:cNvPr id="13" name="Рисунок 12" descr="Головоломка со сплошной заливкой">
            <a:extLst>
              <a:ext uri="{FF2B5EF4-FFF2-40B4-BE49-F238E27FC236}">
                <a16:creationId xmlns:a16="http://schemas.microsoft.com/office/drawing/2014/main" xmlns="" id="{6A2735F2-A2A0-4CDF-A7F0-C8410F3F902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5400000">
            <a:off x="11011291" y="5580631"/>
            <a:ext cx="914400" cy="9144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08A49814-79F0-4898-931E-7C622906BCE9}"/>
              </a:ext>
            </a:extLst>
          </p:cNvPr>
          <p:cNvSpPr/>
          <p:nvPr userDrawn="1"/>
        </p:nvSpPr>
        <p:spPr>
          <a:xfrm>
            <a:off x="7759700" y="990600"/>
            <a:ext cx="723900" cy="4191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>
            <a:extLst>
              <a:ext uri="{FF2B5EF4-FFF2-40B4-BE49-F238E27FC236}">
                <a16:creationId xmlns:a16="http://schemas.microsoft.com/office/drawing/2014/main" xmlns="" id="{5CF292E5-E046-4078-8029-342E92109FC9}"/>
              </a:ext>
            </a:extLst>
          </p:cNvPr>
          <p:cNvSpPr/>
          <p:nvPr userDrawn="1"/>
        </p:nvSpPr>
        <p:spPr>
          <a:xfrm>
            <a:off x="381000" y="3429000"/>
            <a:ext cx="558800" cy="520700"/>
          </a:xfrm>
          <a:prstGeom prst="triangl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78B59867-83D3-4A36-A48A-48C69FAC60FA}"/>
              </a:ext>
            </a:extLst>
          </p:cNvPr>
          <p:cNvSpPr/>
          <p:nvPr userDrawn="1"/>
        </p:nvSpPr>
        <p:spPr>
          <a:xfrm>
            <a:off x="1397000" y="6176963"/>
            <a:ext cx="635000" cy="6350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xmlns="" id="{378FF557-D870-4C04-8D74-16851276E79F}"/>
              </a:ext>
            </a:extLst>
          </p:cNvPr>
          <p:cNvSpPr/>
          <p:nvPr userDrawn="1"/>
        </p:nvSpPr>
        <p:spPr>
          <a:xfrm>
            <a:off x="8791575" y="6062663"/>
            <a:ext cx="711994" cy="228600"/>
          </a:xfrm>
          <a:custGeom>
            <a:avLst/>
            <a:gdLst>
              <a:gd name="connsiteX0" fmla="*/ 0 w 711994"/>
              <a:gd name="connsiteY0" fmla="*/ 228600 h 228600"/>
              <a:gd name="connsiteX1" fmla="*/ 164306 w 711994"/>
              <a:gd name="connsiteY1" fmla="*/ 14287 h 228600"/>
              <a:gd name="connsiteX2" fmla="*/ 311944 w 711994"/>
              <a:gd name="connsiteY2" fmla="*/ 221456 h 228600"/>
              <a:gd name="connsiteX3" fmla="*/ 454819 w 711994"/>
              <a:gd name="connsiteY3" fmla="*/ 9525 h 228600"/>
              <a:gd name="connsiteX4" fmla="*/ 597694 w 711994"/>
              <a:gd name="connsiteY4" fmla="*/ 214312 h 228600"/>
              <a:gd name="connsiteX5" fmla="*/ 711994 w 711994"/>
              <a:gd name="connsiteY5" fmla="*/ 0 h 228600"/>
              <a:gd name="connsiteX6" fmla="*/ 711994 w 71199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994" h="228600">
                <a:moveTo>
                  <a:pt x="0" y="228600"/>
                </a:moveTo>
                <a:cubicBezTo>
                  <a:pt x="56157" y="122039"/>
                  <a:pt x="112315" y="15478"/>
                  <a:pt x="164306" y="14287"/>
                </a:cubicBezTo>
                <a:cubicBezTo>
                  <a:pt x="216297" y="13096"/>
                  <a:pt x="263525" y="222250"/>
                  <a:pt x="311944" y="221456"/>
                </a:cubicBezTo>
                <a:cubicBezTo>
                  <a:pt x="360363" y="220662"/>
                  <a:pt x="407194" y="10716"/>
                  <a:pt x="454819" y="9525"/>
                </a:cubicBezTo>
                <a:cubicBezTo>
                  <a:pt x="502444" y="8334"/>
                  <a:pt x="554832" y="215899"/>
                  <a:pt x="597694" y="214312"/>
                </a:cubicBezTo>
                <a:cubicBezTo>
                  <a:pt x="640556" y="212725"/>
                  <a:pt x="711994" y="0"/>
                  <a:pt x="711994" y="0"/>
                </a:cubicBezTo>
                <a:lnTo>
                  <a:pt x="711994" y="0"/>
                </a:ln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2911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EE590DB-9CB4-438D-9208-4CF7240D246B}"/>
              </a:ext>
            </a:extLst>
          </p:cNvPr>
          <p:cNvSpPr/>
          <p:nvPr userDrawn="1"/>
        </p:nvSpPr>
        <p:spPr>
          <a:xfrm>
            <a:off x="0" y="-1"/>
            <a:ext cx="12192000" cy="634786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5583 w 12192000"/>
              <a:gd name="connsiteY2" fmla="*/ 3696101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125777 w 12192000"/>
              <a:gd name="connsiteY2" fmla="*/ 4302492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125777 w 12192000"/>
              <a:gd name="connsiteY2" fmla="*/ 4302492 h 6858000"/>
              <a:gd name="connsiteX3" fmla="*/ 10854089 w 12192000"/>
              <a:gd name="connsiteY3" fmla="*/ 5183204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1069053 w 12192000"/>
              <a:gd name="connsiteY2" fmla="*/ 4485372 h 6858000"/>
              <a:gd name="connsiteX3" fmla="*/ 10854089 w 12192000"/>
              <a:gd name="connsiteY3" fmla="*/ 5183204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347861"/>
              <a:gd name="connsiteX1" fmla="*/ 12192000 w 12192000"/>
              <a:gd name="connsiteY1" fmla="*/ 0 h 6347861"/>
              <a:gd name="connsiteX2" fmla="*/ 11069053 w 12192000"/>
              <a:gd name="connsiteY2" fmla="*/ 4485372 h 6347861"/>
              <a:gd name="connsiteX3" fmla="*/ 10854089 w 12192000"/>
              <a:gd name="connsiteY3" fmla="*/ 5183204 h 6347861"/>
              <a:gd name="connsiteX4" fmla="*/ 0 w 12192000"/>
              <a:gd name="connsiteY4" fmla="*/ 6347861 h 6347861"/>
              <a:gd name="connsiteX5" fmla="*/ 0 w 12192000"/>
              <a:gd name="connsiteY5" fmla="*/ 0 h 6347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347861">
                <a:moveTo>
                  <a:pt x="0" y="0"/>
                </a:moveTo>
                <a:lnTo>
                  <a:pt x="12192000" y="0"/>
                </a:lnTo>
                <a:lnTo>
                  <a:pt x="11069053" y="4485372"/>
                </a:lnTo>
                <a:lnTo>
                  <a:pt x="10854089" y="5183204"/>
                </a:lnTo>
                <a:lnTo>
                  <a:pt x="0" y="634786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42900" dist="38100" dir="4800000" sx="110000" sy="110000" algn="t" rotWithShape="0">
              <a:schemeClr val="accent2">
                <a:alpha val="4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5DB45FA-052C-434E-BDB8-3DE79BC8F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27576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1BCA107-CFFD-48D1-A7B4-CF209A294E14}"/>
              </a:ext>
            </a:extLst>
          </p:cNvPr>
          <p:cNvSpPr/>
          <p:nvPr userDrawn="1"/>
        </p:nvSpPr>
        <p:spPr>
          <a:xfrm>
            <a:off x="7823200" y="891623"/>
            <a:ext cx="723900" cy="4191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 descr="Изображение выглядит как внешний, вода, закат&#10;&#10;Автоматически созданное описание">
            <a:extLst>
              <a:ext uri="{FF2B5EF4-FFF2-40B4-BE49-F238E27FC236}">
                <a16:creationId xmlns:a16="http://schemas.microsoft.com/office/drawing/2014/main" xmlns="" id="{D4E8BCCB-F0E7-4D9A-99AF-1733EDE81A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338" y="303433"/>
            <a:ext cx="7170683" cy="1472105"/>
          </a:xfrm>
          <a:prstGeom prst="rect">
            <a:avLst/>
          </a:prstGeom>
        </p:spPr>
      </p:pic>
      <p:sp>
        <p:nvSpPr>
          <p:cNvPr id="10" name="Равнобедренный треугольник 9">
            <a:extLst>
              <a:ext uri="{FF2B5EF4-FFF2-40B4-BE49-F238E27FC236}">
                <a16:creationId xmlns:a16="http://schemas.microsoft.com/office/drawing/2014/main" xmlns="" id="{9438F547-87A5-4930-A4C8-7EB1388C4384}"/>
              </a:ext>
            </a:extLst>
          </p:cNvPr>
          <p:cNvSpPr/>
          <p:nvPr userDrawn="1"/>
        </p:nvSpPr>
        <p:spPr>
          <a:xfrm>
            <a:off x="444500" y="3330023"/>
            <a:ext cx="558800" cy="520700"/>
          </a:xfrm>
          <a:prstGeom prst="triangl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16617FEA-EEA1-4848-B27D-C5F44B6E692A}"/>
              </a:ext>
            </a:extLst>
          </p:cNvPr>
          <p:cNvSpPr/>
          <p:nvPr userDrawn="1"/>
        </p:nvSpPr>
        <p:spPr>
          <a:xfrm>
            <a:off x="2171700" y="5103218"/>
            <a:ext cx="635000" cy="6350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xmlns="" id="{F9006C45-C6CF-48CA-87B8-59CC06125627}"/>
              </a:ext>
            </a:extLst>
          </p:cNvPr>
          <p:cNvSpPr/>
          <p:nvPr userDrawn="1"/>
        </p:nvSpPr>
        <p:spPr>
          <a:xfrm>
            <a:off x="9172575" y="2344186"/>
            <a:ext cx="711994" cy="228600"/>
          </a:xfrm>
          <a:custGeom>
            <a:avLst/>
            <a:gdLst>
              <a:gd name="connsiteX0" fmla="*/ 0 w 711994"/>
              <a:gd name="connsiteY0" fmla="*/ 228600 h 228600"/>
              <a:gd name="connsiteX1" fmla="*/ 164306 w 711994"/>
              <a:gd name="connsiteY1" fmla="*/ 14287 h 228600"/>
              <a:gd name="connsiteX2" fmla="*/ 311944 w 711994"/>
              <a:gd name="connsiteY2" fmla="*/ 221456 h 228600"/>
              <a:gd name="connsiteX3" fmla="*/ 454819 w 711994"/>
              <a:gd name="connsiteY3" fmla="*/ 9525 h 228600"/>
              <a:gd name="connsiteX4" fmla="*/ 597694 w 711994"/>
              <a:gd name="connsiteY4" fmla="*/ 214312 h 228600"/>
              <a:gd name="connsiteX5" fmla="*/ 711994 w 711994"/>
              <a:gd name="connsiteY5" fmla="*/ 0 h 228600"/>
              <a:gd name="connsiteX6" fmla="*/ 711994 w 71199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994" h="228600">
                <a:moveTo>
                  <a:pt x="0" y="228600"/>
                </a:moveTo>
                <a:cubicBezTo>
                  <a:pt x="56157" y="122039"/>
                  <a:pt x="112315" y="15478"/>
                  <a:pt x="164306" y="14287"/>
                </a:cubicBezTo>
                <a:cubicBezTo>
                  <a:pt x="216297" y="13096"/>
                  <a:pt x="263525" y="222250"/>
                  <a:pt x="311944" y="221456"/>
                </a:cubicBezTo>
                <a:cubicBezTo>
                  <a:pt x="360363" y="220662"/>
                  <a:pt x="407194" y="10716"/>
                  <a:pt x="454819" y="9525"/>
                </a:cubicBezTo>
                <a:cubicBezTo>
                  <a:pt x="502444" y="8334"/>
                  <a:pt x="554832" y="215899"/>
                  <a:pt x="597694" y="214312"/>
                </a:cubicBezTo>
                <a:cubicBezTo>
                  <a:pt x="640556" y="212725"/>
                  <a:pt x="711994" y="0"/>
                  <a:pt x="711994" y="0"/>
                </a:cubicBezTo>
                <a:lnTo>
                  <a:pt x="711994" y="0"/>
                </a:ln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5847BA-B002-47B3-9FF8-E6AF73E63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1530352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5847BA-B002-47B3-9FF8-E6AF73E63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0938" y="365125"/>
            <a:ext cx="9585434" cy="1325563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5DB45FA-052C-434E-BDB8-3DE79BC8F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0938" y="1954925"/>
            <a:ext cx="9585434" cy="42220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2B44825-19EA-4B9F-A60E-21B35A380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F66A5F6-7510-42A0-A90D-89655CA03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058A404-6F48-4E1F-BFD6-94D24C68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FD4906C8-32AE-405E-AD87-3E97AEF9DC21}"/>
              </a:ext>
            </a:extLst>
          </p:cNvPr>
          <p:cNvCxnSpPr/>
          <p:nvPr userDrawn="1"/>
        </p:nvCxnSpPr>
        <p:spPr>
          <a:xfrm>
            <a:off x="1555531" y="1545021"/>
            <a:ext cx="3510455" cy="0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09495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внешний, вода, закат&#10;&#10;Автоматически созданное описание">
            <a:extLst>
              <a:ext uri="{FF2B5EF4-FFF2-40B4-BE49-F238E27FC236}">
                <a16:creationId xmlns:a16="http://schemas.microsoft.com/office/drawing/2014/main" xmlns="" id="{6FC643B6-E3A4-48D1-B2C5-D2C4557C79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338" y="303433"/>
            <a:ext cx="7170683" cy="147210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5847BA-B002-47B3-9FF8-E6AF73E63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grpSp>
        <p:nvGrpSpPr>
          <p:cNvPr id="11" name="Рисунок 9" descr="Вертушка">
            <a:extLst>
              <a:ext uri="{FF2B5EF4-FFF2-40B4-BE49-F238E27FC236}">
                <a16:creationId xmlns:a16="http://schemas.microsoft.com/office/drawing/2014/main" xmlns="" id="{54ECDD7C-E578-44A2-938A-A20979372F6C}"/>
              </a:ext>
            </a:extLst>
          </p:cNvPr>
          <p:cNvGrpSpPr/>
          <p:nvPr/>
        </p:nvGrpSpPr>
        <p:grpSpPr>
          <a:xfrm>
            <a:off x="9559158" y="4227730"/>
            <a:ext cx="2940269" cy="2940269"/>
            <a:chOff x="8928537" y="3922930"/>
            <a:chExt cx="2940269" cy="2940269"/>
          </a:xfrm>
        </p:grpSpPr>
        <p:sp>
          <p:nvSpPr>
            <p:cNvPr id="12" name="Полилиния: фигура 11">
              <a:extLst>
                <a:ext uri="{FF2B5EF4-FFF2-40B4-BE49-F238E27FC236}">
                  <a16:creationId xmlns:a16="http://schemas.microsoft.com/office/drawing/2014/main" xmlns="" id="{F482E4A3-7210-46BB-8A0D-B66FCE6C4D9F}"/>
                </a:ext>
              </a:extLst>
            </p:cNvPr>
            <p:cNvSpPr/>
            <p:nvPr/>
          </p:nvSpPr>
          <p:spPr>
            <a:xfrm>
              <a:off x="10374169" y="5510859"/>
              <a:ext cx="49004" cy="980089"/>
            </a:xfrm>
            <a:custGeom>
              <a:avLst/>
              <a:gdLst>
                <a:gd name="connsiteX0" fmla="*/ 0 w 49004"/>
                <a:gd name="connsiteY0" fmla="*/ 0 h 980089"/>
                <a:gd name="connsiteX1" fmla="*/ 49004 w 49004"/>
                <a:gd name="connsiteY1" fmla="*/ 0 h 980089"/>
                <a:gd name="connsiteX2" fmla="*/ 49004 w 49004"/>
                <a:gd name="connsiteY2" fmla="*/ 980090 h 980089"/>
                <a:gd name="connsiteX3" fmla="*/ 0 w 49004"/>
                <a:gd name="connsiteY3" fmla="*/ 980090 h 980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004" h="980089">
                  <a:moveTo>
                    <a:pt x="0" y="0"/>
                  </a:moveTo>
                  <a:lnTo>
                    <a:pt x="49004" y="0"/>
                  </a:lnTo>
                  <a:lnTo>
                    <a:pt x="49004" y="980090"/>
                  </a:lnTo>
                  <a:lnTo>
                    <a:pt x="0" y="980090"/>
                  </a:lnTo>
                  <a:close/>
                </a:path>
              </a:pathLst>
            </a:custGeom>
            <a:solidFill>
              <a:srgbClr val="737373"/>
            </a:solidFill>
            <a:ln w="6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13" name="Рисунок 9" descr="Вертушка">
              <a:extLst>
                <a:ext uri="{FF2B5EF4-FFF2-40B4-BE49-F238E27FC236}">
                  <a16:creationId xmlns:a16="http://schemas.microsoft.com/office/drawing/2014/main" xmlns="" id="{54ECDD7C-E578-44A2-938A-A20979372F6C}"/>
                </a:ext>
              </a:extLst>
            </p:cNvPr>
            <p:cNvGrpSpPr/>
            <p:nvPr/>
          </p:nvGrpSpPr>
          <p:grpSpPr>
            <a:xfrm>
              <a:off x="9641309" y="4268168"/>
              <a:ext cx="1514723" cy="1514723"/>
              <a:chOff x="9641309" y="4268168"/>
              <a:chExt cx="1514723" cy="1514723"/>
            </a:xfrm>
          </p:grpSpPr>
          <p:sp>
            <p:nvSpPr>
              <p:cNvPr id="14" name="Полилиния: фигура 13">
                <a:extLst>
                  <a:ext uri="{FF2B5EF4-FFF2-40B4-BE49-F238E27FC236}">
                    <a16:creationId xmlns:a16="http://schemas.microsoft.com/office/drawing/2014/main" xmlns="" id="{307AF468-4E5A-4EAB-908A-97247191CB42}"/>
                  </a:ext>
                </a:extLst>
              </p:cNvPr>
              <p:cNvSpPr/>
              <p:nvPr/>
            </p:nvSpPr>
            <p:spPr>
              <a:xfrm>
                <a:off x="9753935" y="4652318"/>
                <a:ext cx="644735" cy="674117"/>
              </a:xfrm>
              <a:custGeom>
                <a:avLst/>
                <a:gdLst>
                  <a:gd name="connsiteX0" fmla="*/ 644736 w 644735"/>
                  <a:gd name="connsiteY0" fmla="*/ 373212 h 674117"/>
                  <a:gd name="connsiteX1" fmla="*/ 153938 w 644735"/>
                  <a:gd name="connsiteY1" fmla="*/ 674118 h 674117"/>
                  <a:gd name="connsiteX2" fmla="*/ 3267 w 644735"/>
                  <a:gd name="connsiteY2" fmla="*/ 511576 h 674117"/>
                  <a:gd name="connsiteX3" fmla="*/ 3592 w 644735"/>
                  <a:gd name="connsiteY3" fmla="*/ 494584 h 674117"/>
                  <a:gd name="connsiteX4" fmla="*/ 498176 w 644735"/>
                  <a:gd name="connsiteY4" fmla="*/ 0 h 674117"/>
                  <a:gd name="connsiteX5" fmla="*/ 644736 w 644735"/>
                  <a:gd name="connsiteY5" fmla="*/ 373212 h 674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4735" h="674117">
                    <a:moveTo>
                      <a:pt x="644736" y="373212"/>
                    </a:moveTo>
                    <a:lnTo>
                      <a:pt x="153938" y="674118"/>
                    </a:lnTo>
                    <a:lnTo>
                      <a:pt x="3267" y="511576"/>
                    </a:lnTo>
                    <a:cubicBezTo>
                      <a:pt x="-1211" y="506749"/>
                      <a:pt x="-1070" y="499239"/>
                      <a:pt x="3592" y="494584"/>
                    </a:cubicBezTo>
                    <a:lnTo>
                      <a:pt x="498176" y="0"/>
                    </a:lnTo>
                    <a:lnTo>
                      <a:pt x="644736" y="373212"/>
                    </a:lnTo>
                    <a:close/>
                  </a:path>
                </a:pathLst>
              </a:custGeom>
              <a:solidFill>
                <a:srgbClr val="505050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" name="Полилиния: фигура 14">
                <a:extLst>
                  <a:ext uri="{FF2B5EF4-FFF2-40B4-BE49-F238E27FC236}">
                    <a16:creationId xmlns:a16="http://schemas.microsoft.com/office/drawing/2014/main" xmlns="" id="{22344650-814F-4ED1-8205-BC5671854D03}"/>
                  </a:ext>
                </a:extLst>
              </p:cNvPr>
              <p:cNvSpPr/>
              <p:nvPr/>
            </p:nvSpPr>
            <p:spPr>
              <a:xfrm>
                <a:off x="10025459" y="5025530"/>
                <a:ext cx="646531" cy="647975"/>
              </a:xfrm>
              <a:custGeom>
                <a:avLst/>
                <a:gdLst>
                  <a:gd name="connsiteX0" fmla="*/ 373212 w 646531"/>
                  <a:gd name="connsiteY0" fmla="*/ 0 h 647975"/>
                  <a:gd name="connsiteX1" fmla="*/ 645077 w 646531"/>
                  <a:gd name="connsiteY1" fmla="*/ 506841 h 647975"/>
                  <a:gd name="connsiteX2" fmla="*/ 642479 w 646531"/>
                  <a:gd name="connsiteY2" fmla="*/ 521732 h 647975"/>
                  <a:gd name="connsiteX3" fmla="*/ 502737 w 646531"/>
                  <a:gd name="connsiteY3" fmla="*/ 647662 h 647975"/>
                  <a:gd name="connsiteX4" fmla="*/ 501052 w 646531"/>
                  <a:gd name="connsiteY4" fmla="*/ 647619 h 647975"/>
                  <a:gd name="connsiteX5" fmla="*/ 0 w 646531"/>
                  <a:gd name="connsiteY5" fmla="*/ 146566 h 647975"/>
                  <a:gd name="connsiteX6" fmla="*/ 373212 w 646531"/>
                  <a:gd name="connsiteY6" fmla="*/ 0 h 647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6531" h="647975">
                    <a:moveTo>
                      <a:pt x="373212" y="0"/>
                    </a:moveTo>
                    <a:lnTo>
                      <a:pt x="645077" y="506841"/>
                    </a:lnTo>
                    <a:cubicBezTo>
                      <a:pt x="647741" y="511809"/>
                      <a:pt x="646669" y="517959"/>
                      <a:pt x="642479" y="521732"/>
                    </a:cubicBezTo>
                    <a:lnTo>
                      <a:pt x="502737" y="647662"/>
                    </a:lnTo>
                    <a:cubicBezTo>
                      <a:pt x="502253" y="648097"/>
                      <a:pt x="501512" y="648078"/>
                      <a:pt x="501052" y="647619"/>
                    </a:cubicBezTo>
                    <a:lnTo>
                      <a:pt x="0" y="146566"/>
                    </a:lnTo>
                    <a:lnTo>
                      <a:pt x="373212" y="0"/>
                    </a:lnTo>
                    <a:close/>
                  </a:path>
                </a:pathLst>
              </a:custGeom>
              <a:solidFill>
                <a:srgbClr val="737373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" name="Полилиния: фигура 15">
                <a:extLst>
                  <a:ext uri="{FF2B5EF4-FFF2-40B4-BE49-F238E27FC236}">
                    <a16:creationId xmlns:a16="http://schemas.microsoft.com/office/drawing/2014/main" xmlns="" id="{9DB64937-0043-4368-9388-E2D802AE9478}"/>
                  </a:ext>
                </a:extLst>
              </p:cNvPr>
              <p:cNvSpPr/>
              <p:nvPr/>
            </p:nvSpPr>
            <p:spPr>
              <a:xfrm>
                <a:off x="10398671" y="4752189"/>
                <a:ext cx="644820" cy="674117"/>
              </a:xfrm>
              <a:custGeom>
                <a:avLst/>
                <a:gdLst>
                  <a:gd name="connsiteX0" fmla="*/ 0 w 644820"/>
                  <a:gd name="connsiteY0" fmla="*/ 273341 h 674117"/>
                  <a:gd name="connsiteX1" fmla="*/ 518363 w 644820"/>
                  <a:gd name="connsiteY1" fmla="*/ 0 h 674117"/>
                  <a:gd name="connsiteX2" fmla="*/ 641616 w 644820"/>
                  <a:gd name="connsiteY2" fmla="*/ 134958 h 674117"/>
                  <a:gd name="connsiteX3" fmla="*/ 641230 w 644820"/>
                  <a:gd name="connsiteY3" fmla="*/ 151883 h 674117"/>
                  <a:gd name="connsiteX4" fmla="*/ 118995 w 644820"/>
                  <a:gd name="connsiteY4" fmla="*/ 674118 h 674117"/>
                  <a:gd name="connsiteX5" fmla="*/ 0 w 644820"/>
                  <a:gd name="connsiteY5" fmla="*/ 273341 h 674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4820" h="674117">
                    <a:moveTo>
                      <a:pt x="0" y="273341"/>
                    </a:moveTo>
                    <a:lnTo>
                      <a:pt x="518363" y="0"/>
                    </a:lnTo>
                    <a:lnTo>
                      <a:pt x="641616" y="134958"/>
                    </a:lnTo>
                    <a:cubicBezTo>
                      <a:pt x="646032" y="139798"/>
                      <a:pt x="645867" y="147252"/>
                      <a:pt x="641230" y="151883"/>
                    </a:cubicBezTo>
                    <a:lnTo>
                      <a:pt x="118995" y="674118"/>
                    </a:lnTo>
                    <a:lnTo>
                      <a:pt x="0" y="273341"/>
                    </a:lnTo>
                    <a:close/>
                  </a:path>
                </a:pathLst>
              </a:custGeom>
              <a:solidFill>
                <a:srgbClr val="505050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" name="Полилиния: фигура 16">
                <a:extLst>
                  <a:ext uri="{FF2B5EF4-FFF2-40B4-BE49-F238E27FC236}">
                    <a16:creationId xmlns:a16="http://schemas.microsoft.com/office/drawing/2014/main" xmlns="" id="{6A9BF32D-B81A-4AE6-B407-FE06DEF24631}"/>
                  </a:ext>
                </a:extLst>
              </p:cNvPr>
              <p:cNvSpPr/>
              <p:nvPr/>
            </p:nvSpPr>
            <p:spPr>
              <a:xfrm>
                <a:off x="10128393" y="4379643"/>
                <a:ext cx="649615" cy="645887"/>
              </a:xfrm>
              <a:custGeom>
                <a:avLst/>
                <a:gdLst>
                  <a:gd name="connsiteX0" fmla="*/ 270278 w 649615"/>
                  <a:gd name="connsiteY0" fmla="*/ 645887 h 645887"/>
                  <a:gd name="connsiteX1" fmla="*/ 0 w 649615"/>
                  <a:gd name="connsiteY1" fmla="*/ 124461 h 645887"/>
                  <a:gd name="connsiteX2" fmla="*/ 130762 w 649615"/>
                  <a:gd name="connsiteY2" fmla="*/ 3267 h 645887"/>
                  <a:gd name="connsiteX3" fmla="*/ 147755 w 649615"/>
                  <a:gd name="connsiteY3" fmla="*/ 3592 h 645887"/>
                  <a:gd name="connsiteX4" fmla="*/ 649616 w 649615"/>
                  <a:gd name="connsiteY4" fmla="*/ 505453 h 645887"/>
                  <a:gd name="connsiteX5" fmla="*/ 270278 w 649615"/>
                  <a:gd name="connsiteY5" fmla="*/ 645887 h 645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9615" h="645887">
                    <a:moveTo>
                      <a:pt x="270278" y="645887"/>
                    </a:moveTo>
                    <a:lnTo>
                      <a:pt x="0" y="124461"/>
                    </a:lnTo>
                    <a:lnTo>
                      <a:pt x="130762" y="3267"/>
                    </a:lnTo>
                    <a:cubicBezTo>
                      <a:pt x="135589" y="-1211"/>
                      <a:pt x="143099" y="-1070"/>
                      <a:pt x="147755" y="3592"/>
                    </a:cubicBezTo>
                    <a:lnTo>
                      <a:pt x="649616" y="505453"/>
                    </a:lnTo>
                    <a:lnTo>
                      <a:pt x="270278" y="645887"/>
                    </a:lnTo>
                    <a:close/>
                  </a:path>
                </a:pathLst>
              </a:custGeom>
              <a:solidFill>
                <a:srgbClr val="737373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" name="Полилиния: фигура 17">
                <a:extLst>
                  <a:ext uri="{FF2B5EF4-FFF2-40B4-BE49-F238E27FC236}">
                    <a16:creationId xmlns:a16="http://schemas.microsoft.com/office/drawing/2014/main" xmlns="" id="{2C79CAB1-5FE4-4330-BD1D-B9C8CDC74CAE}"/>
                  </a:ext>
                </a:extLst>
              </p:cNvPr>
              <p:cNvSpPr/>
              <p:nvPr/>
            </p:nvSpPr>
            <p:spPr>
              <a:xfrm>
                <a:off x="9641309" y="4982237"/>
                <a:ext cx="757361" cy="693007"/>
              </a:xfrm>
              <a:custGeom>
                <a:avLst/>
                <a:gdLst>
                  <a:gd name="connsiteX0" fmla="*/ 757362 w 757361"/>
                  <a:gd name="connsiteY0" fmla="*/ 43294 h 693007"/>
                  <a:gd name="connsiteX1" fmla="*/ 694655 w 757361"/>
                  <a:gd name="connsiteY1" fmla="*/ 24617 h 693007"/>
                  <a:gd name="connsiteX2" fmla="*/ 107648 w 757361"/>
                  <a:gd name="connsiteY2" fmla="*/ 173235 h 693007"/>
                  <a:gd name="connsiteX3" fmla="*/ 107648 w 757361"/>
                  <a:gd name="connsiteY3" fmla="*/ 173235 h 693007"/>
                  <a:gd name="connsiteX4" fmla="*/ 107648 w 757361"/>
                  <a:gd name="connsiteY4" fmla="*/ 693007 h 693007"/>
                  <a:gd name="connsiteX5" fmla="*/ 757362 w 757361"/>
                  <a:gd name="connsiteY5" fmla="*/ 43294 h 693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57361" h="693007">
                    <a:moveTo>
                      <a:pt x="757362" y="43294"/>
                    </a:moveTo>
                    <a:lnTo>
                      <a:pt x="694655" y="24617"/>
                    </a:lnTo>
                    <a:cubicBezTo>
                      <a:pt x="486539" y="-37362"/>
                      <a:pt x="261198" y="19692"/>
                      <a:pt x="107648" y="173235"/>
                    </a:cubicBezTo>
                    <a:lnTo>
                      <a:pt x="107648" y="173235"/>
                    </a:lnTo>
                    <a:cubicBezTo>
                      <a:pt x="-35880" y="316763"/>
                      <a:pt x="-35886" y="549473"/>
                      <a:pt x="107648" y="693007"/>
                    </a:cubicBezTo>
                    <a:lnTo>
                      <a:pt x="757362" y="43294"/>
                    </a:lnTo>
                    <a:close/>
                  </a:path>
                </a:pathLst>
              </a:custGeom>
              <a:solidFill>
                <a:schemeClr val="accent2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9" name="Полилиния: фигура 18">
                <a:extLst>
                  <a:ext uri="{FF2B5EF4-FFF2-40B4-BE49-F238E27FC236}">
                    <a16:creationId xmlns:a16="http://schemas.microsoft.com/office/drawing/2014/main" xmlns="" id="{FDDD55D2-897D-4F21-909F-89F2871A516B}"/>
                  </a:ext>
                </a:extLst>
              </p:cNvPr>
              <p:cNvSpPr/>
              <p:nvPr/>
            </p:nvSpPr>
            <p:spPr>
              <a:xfrm>
                <a:off x="10355377" y="5025530"/>
                <a:ext cx="693007" cy="757361"/>
              </a:xfrm>
              <a:custGeom>
                <a:avLst/>
                <a:gdLst>
                  <a:gd name="connsiteX0" fmla="*/ 43294 w 693007"/>
                  <a:gd name="connsiteY0" fmla="*/ 0 h 757361"/>
                  <a:gd name="connsiteX1" fmla="*/ 24617 w 693007"/>
                  <a:gd name="connsiteY1" fmla="*/ 62707 h 757361"/>
                  <a:gd name="connsiteX2" fmla="*/ 173235 w 693007"/>
                  <a:gd name="connsiteY2" fmla="*/ 649714 h 757361"/>
                  <a:gd name="connsiteX3" fmla="*/ 173235 w 693007"/>
                  <a:gd name="connsiteY3" fmla="*/ 649714 h 757361"/>
                  <a:gd name="connsiteX4" fmla="*/ 693007 w 693007"/>
                  <a:gd name="connsiteY4" fmla="*/ 649714 h 757361"/>
                  <a:gd name="connsiteX5" fmla="*/ 43294 w 693007"/>
                  <a:gd name="connsiteY5" fmla="*/ 0 h 757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93007" h="757361">
                    <a:moveTo>
                      <a:pt x="43294" y="0"/>
                    </a:moveTo>
                    <a:lnTo>
                      <a:pt x="24617" y="62707"/>
                    </a:lnTo>
                    <a:cubicBezTo>
                      <a:pt x="-37362" y="270823"/>
                      <a:pt x="19692" y="496164"/>
                      <a:pt x="173235" y="649714"/>
                    </a:cubicBezTo>
                    <a:lnTo>
                      <a:pt x="173235" y="649714"/>
                    </a:lnTo>
                    <a:cubicBezTo>
                      <a:pt x="316763" y="793242"/>
                      <a:pt x="549473" y="793248"/>
                      <a:pt x="693007" y="649714"/>
                    </a:cubicBezTo>
                    <a:lnTo>
                      <a:pt x="432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" name="Полилиния: фигура 19">
                <a:extLst>
                  <a:ext uri="{FF2B5EF4-FFF2-40B4-BE49-F238E27FC236}">
                    <a16:creationId xmlns:a16="http://schemas.microsoft.com/office/drawing/2014/main" xmlns="" id="{D440726B-8692-49FA-8017-66210F02DBB1}"/>
                  </a:ext>
                </a:extLst>
              </p:cNvPr>
              <p:cNvSpPr/>
              <p:nvPr/>
            </p:nvSpPr>
            <p:spPr>
              <a:xfrm>
                <a:off x="10398671" y="4375817"/>
                <a:ext cx="757361" cy="693007"/>
              </a:xfrm>
              <a:custGeom>
                <a:avLst/>
                <a:gdLst>
                  <a:gd name="connsiteX0" fmla="*/ 0 w 757361"/>
                  <a:gd name="connsiteY0" fmla="*/ 649714 h 693007"/>
                  <a:gd name="connsiteX1" fmla="*/ 62707 w 757361"/>
                  <a:gd name="connsiteY1" fmla="*/ 668391 h 693007"/>
                  <a:gd name="connsiteX2" fmla="*/ 649714 w 757361"/>
                  <a:gd name="connsiteY2" fmla="*/ 519772 h 693007"/>
                  <a:gd name="connsiteX3" fmla="*/ 649714 w 757361"/>
                  <a:gd name="connsiteY3" fmla="*/ 519772 h 693007"/>
                  <a:gd name="connsiteX4" fmla="*/ 649714 w 757361"/>
                  <a:gd name="connsiteY4" fmla="*/ 0 h 693007"/>
                  <a:gd name="connsiteX5" fmla="*/ 0 w 757361"/>
                  <a:gd name="connsiteY5" fmla="*/ 649714 h 693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57361" h="693007">
                    <a:moveTo>
                      <a:pt x="0" y="649714"/>
                    </a:moveTo>
                    <a:lnTo>
                      <a:pt x="62707" y="668391"/>
                    </a:lnTo>
                    <a:cubicBezTo>
                      <a:pt x="270823" y="730369"/>
                      <a:pt x="496164" y="673315"/>
                      <a:pt x="649714" y="519772"/>
                    </a:cubicBezTo>
                    <a:lnTo>
                      <a:pt x="649714" y="519772"/>
                    </a:lnTo>
                    <a:cubicBezTo>
                      <a:pt x="793242" y="376244"/>
                      <a:pt x="793248" y="143534"/>
                      <a:pt x="649714" y="0"/>
                    </a:cubicBezTo>
                    <a:lnTo>
                      <a:pt x="0" y="649714"/>
                    </a:lnTo>
                    <a:close/>
                  </a:path>
                </a:pathLst>
              </a:custGeom>
              <a:solidFill>
                <a:schemeClr val="accent2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" name="Полилиния: фигура 20">
                <a:extLst>
                  <a:ext uri="{FF2B5EF4-FFF2-40B4-BE49-F238E27FC236}">
                    <a16:creationId xmlns:a16="http://schemas.microsoft.com/office/drawing/2014/main" xmlns="" id="{779698BA-F225-4134-AE7D-B3A266E849A0}"/>
                  </a:ext>
                </a:extLst>
              </p:cNvPr>
              <p:cNvSpPr/>
              <p:nvPr/>
            </p:nvSpPr>
            <p:spPr>
              <a:xfrm>
                <a:off x="9748957" y="4268168"/>
                <a:ext cx="693007" cy="757362"/>
              </a:xfrm>
              <a:custGeom>
                <a:avLst/>
                <a:gdLst>
                  <a:gd name="connsiteX0" fmla="*/ 649714 w 693007"/>
                  <a:gd name="connsiteY0" fmla="*/ 757362 h 757362"/>
                  <a:gd name="connsiteX1" fmla="*/ 668390 w 693007"/>
                  <a:gd name="connsiteY1" fmla="*/ 694655 h 757362"/>
                  <a:gd name="connsiteX2" fmla="*/ 519772 w 693007"/>
                  <a:gd name="connsiteY2" fmla="*/ 107648 h 757362"/>
                  <a:gd name="connsiteX3" fmla="*/ 519772 w 693007"/>
                  <a:gd name="connsiteY3" fmla="*/ 107648 h 757362"/>
                  <a:gd name="connsiteX4" fmla="*/ 0 w 693007"/>
                  <a:gd name="connsiteY4" fmla="*/ 107648 h 757362"/>
                  <a:gd name="connsiteX5" fmla="*/ 649714 w 693007"/>
                  <a:gd name="connsiteY5" fmla="*/ 757362 h 757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93007" h="757362">
                    <a:moveTo>
                      <a:pt x="649714" y="757362"/>
                    </a:moveTo>
                    <a:lnTo>
                      <a:pt x="668390" y="694655"/>
                    </a:lnTo>
                    <a:cubicBezTo>
                      <a:pt x="730369" y="486539"/>
                      <a:pt x="673315" y="261198"/>
                      <a:pt x="519772" y="107648"/>
                    </a:cubicBezTo>
                    <a:lnTo>
                      <a:pt x="519772" y="107648"/>
                    </a:lnTo>
                    <a:cubicBezTo>
                      <a:pt x="376244" y="-35880"/>
                      <a:pt x="143534" y="-35886"/>
                      <a:pt x="0" y="107648"/>
                    </a:cubicBezTo>
                    <a:lnTo>
                      <a:pt x="649714" y="757362"/>
                    </a:lnTo>
                    <a:close/>
                  </a:path>
                </a:pathLst>
              </a:custGeom>
              <a:solidFill>
                <a:schemeClr val="accent2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22" name="Полилиния: фигура 21">
              <a:extLst>
                <a:ext uri="{FF2B5EF4-FFF2-40B4-BE49-F238E27FC236}">
                  <a16:creationId xmlns:a16="http://schemas.microsoft.com/office/drawing/2014/main" xmlns="" id="{C2F4D1F6-3E9B-4302-811B-FC2A0AA9C4E4}"/>
                </a:ext>
              </a:extLst>
            </p:cNvPr>
            <p:cNvSpPr/>
            <p:nvPr/>
          </p:nvSpPr>
          <p:spPr>
            <a:xfrm>
              <a:off x="10306788" y="4933647"/>
              <a:ext cx="183766" cy="183766"/>
            </a:xfrm>
            <a:custGeom>
              <a:avLst/>
              <a:gdLst>
                <a:gd name="connsiteX0" fmla="*/ 183767 w 183766"/>
                <a:gd name="connsiteY0" fmla="*/ 91883 h 183766"/>
                <a:gd name="connsiteX1" fmla="*/ 91883 w 183766"/>
                <a:gd name="connsiteY1" fmla="*/ 183767 h 183766"/>
                <a:gd name="connsiteX2" fmla="*/ 0 w 183766"/>
                <a:gd name="connsiteY2" fmla="*/ 91883 h 183766"/>
                <a:gd name="connsiteX3" fmla="*/ 91883 w 183766"/>
                <a:gd name="connsiteY3" fmla="*/ 0 h 183766"/>
                <a:gd name="connsiteX4" fmla="*/ 183767 w 183766"/>
                <a:gd name="connsiteY4" fmla="*/ 91883 h 18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766" h="183766">
                  <a:moveTo>
                    <a:pt x="183767" y="91883"/>
                  </a:moveTo>
                  <a:cubicBezTo>
                    <a:pt x="183767" y="142629"/>
                    <a:pt x="142629" y="183767"/>
                    <a:pt x="91883" y="183767"/>
                  </a:cubicBezTo>
                  <a:cubicBezTo>
                    <a:pt x="41138" y="183767"/>
                    <a:pt x="0" y="142629"/>
                    <a:pt x="0" y="91883"/>
                  </a:cubicBezTo>
                  <a:cubicBezTo>
                    <a:pt x="0" y="41138"/>
                    <a:pt x="41138" y="0"/>
                    <a:pt x="91883" y="0"/>
                  </a:cubicBezTo>
                  <a:cubicBezTo>
                    <a:pt x="142629" y="0"/>
                    <a:pt x="183767" y="41138"/>
                    <a:pt x="183767" y="91883"/>
                  </a:cubicBezTo>
                  <a:close/>
                </a:path>
              </a:pathLst>
            </a:custGeom>
            <a:solidFill>
              <a:srgbClr val="FFFFFF"/>
            </a:solidFill>
            <a:ln w="6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3441107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020D94-D90B-444D-9DF5-AA797A9A1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76CAFA2-9E00-491B-9E88-018408F3EF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270E60E-435A-4CBD-AC4C-55FB49B26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460DC71-5444-41A8-9516-38E388145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649F12-64CE-457C-8587-5B40384F4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7017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5AC2AC-1B3D-45C3-A68F-42424E2EE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550A90D-6D48-4416-95E3-FE14136F5E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D7F70D6-38F1-4A39-AA40-7CB4E822AE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CCFA31D-FBB2-4A43-8775-8DA81428B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4DDD14A-F478-46BE-9C25-5957F6C26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F8A2EB5-84A2-4156-BBA3-B4419B31D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567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7B2745E-1024-474B-A185-EF1F1D79D5BC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5560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AB2A30-1456-4FFB-9FAE-F102AE695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74E95D9-FA5E-4634-8C65-4E7F2C833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FF53662-514A-4FF4-BD86-71AE6478A4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E6F7C-1219-4032-81A7-2BF0BBA8D496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516AFB7-B1AA-43AF-8CFE-3DC1762452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36A6ED3-0BF3-40B3-A1F8-E2210E61AE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5DFFF-F977-4101-8A61-6CA27B7EE4F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8"/>
            <a:extLst>
              <a:ext uri="{FF2B5EF4-FFF2-40B4-BE49-F238E27FC236}">
                <a16:creationId xmlns:a16="http://schemas.microsoft.com/office/drawing/2014/main" xmlns="" id="{E2B2AD6D-54A5-4DB1-8AAC-04DB2A4CC309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07352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  <p:sldLayoutId id="2147483660" r:id="rId4"/>
    <p:sldLayoutId id="2147483661" r:id="rId5"/>
    <p:sldLayoutId id="2147483662" r:id="rId6"/>
    <p:sldLayoutId id="2147483651" r:id="rId7"/>
    <p:sldLayoutId id="2147483652" r:id="rId8"/>
    <p:sldLayoutId id="2147483663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38.png"/><Relationship Id="rId18" Type="http://schemas.openxmlformats.org/officeDocument/2006/relationships/oleObject" Target="../embeddings/oleObject6.bin"/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12" Type="http://schemas.openxmlformats.org/officeDocument/2006/relationships/image" Target="../media/image37.png"/><Relationship Id="rId17" Type="http://schemas.openxmlformats.org/officeDocument/2006/relationships/image" Target="../media/image40.png"/><Relationship Id="rId2" Type="http://schemas.openxmlformats.org/officeDocument/2006/relationships/slideLayout" Target="../slideLayouts/slideLayout5.xml"/><Relationship Id="rId16" Type="http://schemas.openxmlformats.org/officeDocument/2006/relationships/oleObject" Target="../embeddings/oleObject5.bin"/><Relationship Id="rId20" Type="http://schemas.openxmlformats.org/officeDocument/2006/relationships/image" Target="../media/image41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34.jpeg"/><Relationship Id="rId11" Type="http://schemas.openxmlformats.org/officeDocument/2006/relationships/oleObject" Target="../embeddings/oleObject3.bin"/><Relationship Id="rId5" Type="http://schemas.openxmlformats.org/officeDocument/2006/relationships/image" Target="../media/image33.jpeg"/><Relationship Id="rId15" Type="http://schemas.openxmlformats.org/officeDocument/2006/relationships/image" Target="../media/image39.jpeg"/><Relationship Id="rId10" Type="http://schemas.openxmlformats.org/officeDocument/2006/relationships/oleObject" Target="../embeddings/oleObject2.bin"/><Relationship Id="rId19" Type="http://schemas.openxmlformats.org/officeDocument/2006/relationships/oleObject" Target="../embeddings/oleObject7.bin"/><Relationship Id="rId4" Type="http://schemas.openxmlformats.org/officeDocument/2006/relationships/image" Target="../media/image32.jpeg"/><Relationship Id="rId9" Type="http://schemas.openxmlformats.org/officeDocument/2006/relationships/oleObject" Target="../embeddings/oleObject1.bin"/><Relationship Id="rId1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10" Type="http://schemas.openxmlformats.org/officeDocument/2006/relationships/image" Target="../media/image50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Relationship Id="rId9" Type="http://schemas.openxmlformats.org/officeDocument/2006/relationships/image" Target="../media/image5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presentation-creation.ru/" TargetMode="External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21.svg"/><Relationship Id="rId4" Type="http://schemas.openxmlformats.org/officeDocument/2006/relationships/image" Target="../media/image7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7.png"/><Relationship Id="rId5" Type="http://schemas.openxmlformats.org/officeDocument/2006/relationships/image" Target="../media/image27.svg"/><Relationship Id="rId10" Type="http://schemas.openxmlformats.org/officeDocument/2006/relationships/image" Target="../media/image79.jpeg"/><Relationship Id="rId4" Type="http://schemas.openxmlformats.org/officeDocument/2006/relationships/image" Target="../media/image76.png"/><Relationship Id="rId9" Type="http://schemas.openxmlformats.org/officeDocument/2006/relationships/image" Target="../media/image31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1F8EC592-0918-47CB-926C-DDFF7030511B}"/>
              </a:ext>
            </a:extLst>
          </p:cNvPr>
          <p:cNvSpPr txBox="1">
            <a:spLocks/>
          </p:cNvSpPr>
          <p:nvPr/>
        </p:nvSpPr>
        <p:spPr>
          <a:xfrm>
            <a:off x="1635103" y="1064632"/>
            <a:ext cx="4797502" cy="16467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>
                <a:solidFill>
                  <a:schemeClr val="bg1"/>
                </a:solidFill>
              </a:rPr>
              <a:t>Детские игры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BF89D9D7-5C09-4254-B2F4-3976630F0363}"/>
              </a:ext>
            </a:extLst>
          </p:cNvPr>
          <p:cNvSpPr/>
          <p:nvPr/>
        </p:nvSpPr>
        <p:spPr>
          <a:xfrm>
            <a:off x="0" y="927100"/>
            <a:ext cx="6883400" cy="3187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390460-FDF2-44BF-9E1D-ED458F973A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1300" y="881063"/>
            <a:ext cx="5219700" cy="2979737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ОТЧЕТ  О ДЕЯТЕЛЬНОСТИ ОТДЕЛЕНИЯ ДЕТЕЙ-ИНВАЛИДОВ </a:t>
            </a:r>
            <a:br>
              <a:rPr lang="ru-RU" sz="3600" b="1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ЛОГБУ «СЛАНЦЕВСКИЙ СРЦН «МЕЧТА» ЗА 2022 ГОД</a:t>
            </a:r>
            <a:endParaRPr lang="ru-RU" sz="3600" b="1" dirty="0">
              <a:solidFill>
                <a:schemeClr val="bg1"/>
              </a:solidFill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463E2DD4-88B8-451D-A273-0B0F863A68DA}"/>
              </a:ext>
            </a:extLst>
          </p:cNvPr>
          <p:cNvCxnSpPr/>
          <p:nvPr/>
        </p:nvCxnSpPr>
        <p:spPr>
          <a:xfrm>
            <a:off x="1524000" y="0"/>
            <a:ext cx="0" cy="6858000"/>
          </a:xfrm>
          <a:prstGeom prst="line">
            <a:avLst/>
          </a:prstGeom>
          <a:ln w="1016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83614D09-A845-4B4D-9F25-68D93C1FC717}"/>
              </a:ext>
            </a:extLst>
          </p:cNvPr>
          <p:cNvSpPr/>
          <p:nvPr/>
        </p:nvSpPr>
        <p:spPr>
          <a:xfrm>
            <a:off x="0" y="1046665"/>
            <a:ext cx="1524000" cy="29485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402526" y="4648200"/>
            <a:ext cx="3512693" cy="1200329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Подготовил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Зав. отделением социального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обслуживания детей-инвалидов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Ю.А. Петрова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3741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IMG-20230126-WA0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57042" y="1759674"/>
            <a:ext cx="2559558" cy="355781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85750"/>
            <a:bevelB w="241300"/>
          </a:sp3d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DF14221D-3B83-412F-B549-5B3AC5702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00" y="631825"/>
            <a:ext cx="6896100" cy="727075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Специалисты отделения</a:t>
            </a: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ижний колонтитул 4">
            <a:extLst>
              <a:ext uri="{FF2B5EF4-FFF2-40B4-BE49-F238E27FC236}">
                <a16:creationId xmlns:a16="http://schemas.microsoft.com/office/drawing/2014/main" xmlns="" id="{782FFB58-B758-42B0-ADC5-6010285A2258}"/>
              </a:ext>
            </a:extLst>
          </p:cNvPr>
          <p:cNvSpPr txBox="1">
            <a:spLocks/>
          </p:cNvSpPr>
          <p:nvPr/>
        </p:nvSpPr>
        <p:spPr>
          <a:xfrm>
            <a:off x="2271000" y="6440529"/>
            <a:ext cx="76500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pic>
        <p:nvPicPr>
          <p:cNvPr id="20" name="Рисунок 19" descr="IMG-20230126-WA0002_edit_2750439281345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81889" y="698622"/>
            <a:ext cx="2968811" cy="330187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22250"/>
          </a:sp3d>
        </p:spPr>
      </p:pic>
      <p:pic>
        <p:nvPicPr>
          <p:cNvPr id="21" name="Рисунок 20" descr="IMG-20230127-WA0001_edit_2751267441408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753" y="3123246"/>
            <a:ext cx="2900847" cy="356965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03200"/>
            <a:bevelB h="260350"/>
          </a:sp3d>
        </p:spPr>
      </p:pic>
      <p:sp>
        <p:nvSpPr>
          <p:cNvPr id="9" name="TextBox 8"/>
          <p:cNvSpPr txBox="1"/>
          <p:nvPr/>
        </p:nvSpPr>
        <p:spPr>
          <a:xfrm>
            <a:off x="3314700" y="5422900"/>
            <a:ext cx="25746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Учитель-дефектолог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Елена Александровна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Иванова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4000" y="1981200"/>
            <a:ext cx="297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Инструктор по труду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Галина Николаевна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Яненко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26291" y="4229100"/>
            <a:ext cx="25434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Учитель-логопед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Татьяна Валерьевна Артемьева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34100" y="1837035"/>
            <a:ext cx="24511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 - организатор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Татьяна Александровна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Щеглова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IMG-20230125-WA0005 (1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0468" y="3136900"/>
            <a:ext cx="2846832" cy="33361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54000"/>
          </a:sp3d>
        </p:spPr>
      </p:pic>
    </p:spTree>
    <p:extLst>
      <p:ext uri="{BB962C8B-B14F-4D97-AF65-F5344CB8AC3E}">
        <p14:creationId xmlns:p14="http://schemas.microsoft.com/office/powerpoint/2010/main" xmlns="" val="1791569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DF14221D-3B83-412F-B549-5B3AC5702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0" y="669925"/>
            <a:ext cx="7124700" cy="727075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Специалисты отделения</a:t>
            </a: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07100" y="1917700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0200" y="1841500"/>
            <a:ext cx="22972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Педагог - психолог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Жанна Леонидовна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Закашвили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50091" y="4762500"/>
            <a:ext cx="25434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Младший воспитатель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Лариса Сергеевна Бондарева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IMG-20230125-WA00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93" y="3047999"/>
            <a:ext cx="2578008" cy="342900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54000"/>
          </a:sp3d>
        </p:spPr>
      </p:pic>
      <p:pic>
        <p:nvPicPr>
          <p:cNvPr id="14" name="Рисунок 13" descr="IMG-20230125-WA00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7310" y="901699"/>
            <a:ext cx="2549890" cy="367343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317500"/>
            <a:bevelB w="158750"/>
          </a:sp3d>
        </p:spPr>
      </p:pic>
      <p:pic>
        <p:nvPicPr>
          <p:cNvPr id="19" name="Рисунок 18" descr="IMG_20230209_145612_edit_2747565283763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60943" y="2012722"/>
            <a:ext cx="2452457" cy="309267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09550"/>
          </a:sp3d>
        </p:spPr>
      </p:pic>
      <p:sp>
        <p:nvSpPr>
          <p:cNvPr id="22" name="TextBox 21"/>
          <p:cNvSpPr txBox="1"/>
          <p:nvPr/>
        </p:nvSpPr>
        <p:spPr>
          <a:xfrm>
            <a:off x="2946401" y="5255161"/>
            <a:ext cx="2984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Воспитатель утренней смены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Светлана Николаевна </a:t>
            </a:r>
          </a:p>
          <a:p>
            <a:pPr algn="ct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Сагманова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Рисунок 22" descr="IMG-20230125-WA000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5701" y="2952280"/>
            <a:ext cx="2565400" cy="37279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66700"/>
          </a:sp3d>
        </p:spPr>
      </p:pic>
      <p:sp>
        <p:nvSpPr>
          <p:cNvPr id="24" name="Прямоугольник 23"/>
          <p:cNvSpPr/>
          <p:nvPr/>
        </p:nvSpPr>
        <p:spPr>
          <a:xfrm>
            <a:off x="5892800" y="1633835"/>
            <a:ext cx="3048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Воспитатель дневной смены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Ольга Викторовна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Крутикова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1569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DF14221D-3B83-412F-B549-5B3AC5702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69925"/>
            <a:ext cx="7899400" cy="727075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Специалисты отделения</a:t>
            </a: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ижний колонтитул 4">
            <a:extLst>
              <a:ext uri="{FF2B5EF4-FFF2-40B4-BE49-F238E27FC236}">
                <a16:creationId xmlns:a16="http://schemas.microsoft.com/office/drawing/2014/main" xmlns="" id="{782FFB58-B758-42B0-ADC5-6010285A2258}"/>
              </a:ext>
            </a:extLst>
          </p:cNvPr>
          <p:cNvSpPr txBox="1">
            <a:spLocks/>
          </p:cNvSpPr>
          <p:nvPr/>
        </p:nvSpPr>
        <p:spPr>
          <a:xfrm>
            <a:off x="2271000" y="6440529"/>
            <a:ext cx="76500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812800" y="1739900"/>
            <a:ext cx="25045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Медицинская сестра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Олеся Геннадьевна </a:t>
            </a:r>
          </a:p>
          <a:p>
            <a:pPr algn="ct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Христовская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41800" y="1587500"/>
            <a:ext cx="33021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Врач педиатр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Ольга Леонидовна Борисова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2691" y="5372100"/>
            <a:ext cx="25434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Медсестра по массажу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Марина Николаевна Алик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BeautyPlus_20230210151620005_sav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41663" y="2377314"/>
            <a:ext cx="3240237" cy="426478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304800"/>
          </a:sp3d>
        </p:spPr>
      </p:pic>
      <p:pic>
        <p:nvPicPr>
          <p:cNvPr id="17" name="Рисунок 16" descr="pvpwr6vXRtj3UCzkoZYELkDppAMC0z7GAQbY-YyWBN60MiPi7Atez-C6UmS5DVuqGcRcC2nUvO9aLRTbIqZbDSd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23831" y="236212"/>
            <a:ext cx="2383870" cy="516128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330200"/>
          </a:sp3d>
        </p:spPr>
      </p:pic>
      <p:pic>
        <p:nvPicPr>
          <p:cNvPr id="18" name="Рисунок 17" descr="PsK03xsRWHFFQ5abQT7-L_aNlYgNJHTIditX4WQCVkGjUcAAUWAmBYVhrXLvQUccXOeXizesl15fpPNjEDqGy9Kq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8745" y="2806700"/>
            <a:ext cx="2781514" cy="36449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92100"/>
          </a:sp3d>
        </p:spPr>
      </p:pic>
    </p:spTree>
    <p:extLst>
      <p:ext uri="{BB962C8B-B14F-4D97-AF65-F5344CB8AC3E}">
        <p14:creationId xmlns:p14="http://schemas.microsoft.com/office/powerpoint/2010/main" xmlns="" val="1791569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89910" y="4202228"/>
            <a:ext cx="1712504" cy="241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 descr="Щеглова Т.А.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756147">
            <a:off x="10345433" y="743775"/>
            <a:ext cx="1643367" cy="2367724"/>
          </a:xfrm>
          <a:prstGeom prst="rect">
            <a:avLst/>
          </a:prstGeom>
        </p:spPr>
      </p:pic>
      <p:pic>
        <p:nvPicPr>
          <p:cNvPr id="7" name="Рисунок 6" descr="IMG_20230108_17304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45982">
            <a:off x="7245351" y="4360332"/>
            <a:ext cx="1606550" cy="2142067"/>
          </a:xfrm>
          <a:prstGeom prst="rect">
            <a:avLst/>
          </a:prstGeom>
        </p:spPr>
      </p:pic>
      <p:pic>
        <p:nvPicPr>
          <p:cNvPr id="9" name="Рисунок 8" descr="IMG_20230108_173111_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0790699">
            <a:off x="234950" y="2095500"/>
            <a:ext cx="1228725" cy="1638300"/>
          </a:xfrm>
          <a:prstGeom prst="rect">
            <a:avLst/>
          </a:prstGeom>
        </p:spPr>
      </p:pic>
      <p:pic>
        <p:nvPicPr>
          <p:cNvPr id="11" name="Рисунок 10" descr="Крутикова О.В.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107660">
            <a:off x="7837230" y="362884"/>
            <a:ext cx="2589471" cy="1830756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44700" y="4630122"/>
            <a:ext cx="1409700" cy="199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5589589" y="4495800"/>
          <a:ext cx="1537642" cy="2174875"/>
        </p:xfrm>
        <a:graphic>
          <a:graphicData uri="http://schemas.openxmlformats.org/presentationml/2006/ole">
            <p:oleObj spid="_x0000_s2052" name="Acrobat Document" r:id="rId9" imgW="8020043" imgH="11344138" progId="AcroExch.Document.7">
              <p:embed/>
            </p:oleObj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10309225" y="4540390"/>
          <a:ext cx="1654175" cy="2317610"/>
        </p:xfrm>
        <a:graphic>
          <a:graphicData uri="http://schemas.openxmlformats.org/presentationml/2006/ole">
            <p:oleObj spid="_x0000_s2053" name="Acrobat Document" r:id="rId10" imgW="10163003" imgH="14239595" progId="AcroExch.Document.7">
              <p:embed/>
            </p:oleObj>
          </a:graphicData>
        </a:graphic>
      </p:graphicFrame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8880475" y="4699000"/>
          <a:ext cx="1348526" cy="1908175"/>
        </p:xfrm>
        <a:graphic>
          <a:graphicData uri="http://schemas.openxmlformats.org/presentationml/2006/ole">
            <p:oleObj spid="_x0000_s2054" name="Acrobat Document" r:id="rId11" imgW="5667174" imgH="8019998" progId="AcroExch.Document.7">
              <p:embed/>
            </p:oleObj>
          </a:graphicData>
        </a:graphic>
      </p:graphicFrame>
      <p:pic>
        <p:nvPicPr>
          <p:cNvPr id="21" name="Рисунок 20" descr="Рисунок1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4353684">
            <a:off x="3748090" y="4471506"/>
            <a:ext cx="1597020" cy="2182188"/>
          </a:xfrm>
          <a:prstGeom prst="rect">
            <a:avLst/>
          </a:prstGeom>
        </p:spPr>
      </p:pic>
      <p:pic>
        <p:nvPicPr>
          <p:cNvPr id="23" name="Рисунок 22" descr="Рисунок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rot="17253055">
            <a:off x="5711129" y="-26873"/>
            <a:ext cx="1564481" cy="2212623"/>
          </a:xfrm>
          <a:prstGeom prst="rect">
            <a:avLst/>
          </a:prstGeom>
        </p:spPr>
      </p:pic>
      <p:graphicFrame>
        <p:nvGraphicFramePr>
          <p:cNvPr id="1037" name="Object 13"/>
          <p:cNvGraphicFramePr>
            <a:graphicFrameLocks noChangeAspect="1"/>
          </p:cNvGraphicFramePr>
          <p:nvPr/>
        </p:nvGraphicFramePr>
        <p:xfrm>
          <a:off x="515939" y="330200"/>
          <a:ext cx="2054206" cy="1463675"/>
        </p:xfrm>
        <a:graphic>
          <a:graphicData uri="http://schemas.openxmlformats.org/presentationml/2006/ole">
            <p:oleObj spid="_x0000_s2055" name="Acrobat Document" r:id="rId14" imgW="12791772" imgH="9115405" progId="AcroExch.Document.7">
              <p:embed/>
            </p:oleObj>
          </a:graphicData>
        </a:graphic>
      </p:graphicFrame>
      <p:pic>
        <p:nvPicPr>
          <p:cNvPr id="10" name="Рисунок 9" descr="Диплом о профессиональной переподготовке Щеглова Т.А.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rot="1136310">
            <a:off x="9676765" y="3111500"/>
            <a:ext cx="2048637" cy="1447800"/>
          </a:xfrm>
          <a:prstGeom prst="rect">
            <a:avLst/>
          </a:prstGeom>
        </p:spPr>
      </p:pic>
      <p:graphicFrame>
        <p:nvGraphicFramePr>
          <p:cNvPr id="1038" name="Object 14"/>
          <p:cNvGraphicFramePr>
            <a:graphicFrameLocks noChangeAspect="1"/>
          </p:cNvGraphicFramePr>
          <p:nvPr/>
        </p:nvGraphicFramePr>
        <p:xfrm>
          <a:off x="7470775" y="2349500"/>
          <a:ext cx="2248760" cy="1589088"/>
        </p:xfrm>
        <a:graphic>
          <a:graphicData uri="http://schemas.openxmlformats.org/presentationml/2006/ole">
            <p:oleObj spid="_x0000_s2056" name="Acrobat Document" r:id="rId16" imgW="8020043" imgH="5667329" progId="AcroExch.Document.7">
              <p:embed/>
            </p:oleObj>
          </a:graphicData>
        </a:graphic>
      </p:graphicFrame>
      <p:pic>
        <p:nvPicPr>
          <p:cNvPr id="27" name="Рисунок 26" descr="Рисунок3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 rot="16200000">
            <a:off x="3812504" y="2430583"/>
            <a:ext cx="1533950" cy="2169444"/>
          </a:xfrm>
          <a:prstGeom prst="rect">
            <a:avLst/>
          </a:prstGeom>
        </p:spPr>
      </p:pic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5718175" y="2044700"/>
          <a:ext cx="1599832" cy="2263775"/>
        </p:xfrm>
        <a:graphic>
          <a:graphicData uri="http://schemas.openxmlformats.org/presentationml/2006/ole">
            <p:oleObj spid="_x0000_s2051" name="Acrobat Document" r:id="rId18" imgW="5667174" imgH="8019998" progId="AcroExch.Document.7">
              <p:embed/>
            </p:oleObj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1870075" y="2204436"/>
          <a:ext cx="1711325" cy="2421539"/>
        </p:xfrm>
        <a:graphic>
          <a:graphicData uri="http://schemas.openxmlformats.org/presentationml/2006/ole">
            <p:oleObj spid="_x0000_s2050" name="Acrobat Document" r:id="rId19" imgW="5667174" imgH="8019998" progId="AcroExch.Document.7">
              <p:embed/>
            </p:oleObj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2349500" y="317500"/>
            <a:ext cx="355219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Самообразование,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достижения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Изображение выглядит как игруш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4D321AE7-A51B-40E2-8F13-FBBC279BB862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58010" y="1600199"/>
            <a:ext cx="1612221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9020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73533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Мероприятия в рамках сетевого 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взаимодействия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5UhXDBtCBAJNqi99ma2QIPf27F5QnO1Jkyocs3dQRlHUIzxtB81Ak4mgp4QkbMbk1whemrS4uELtxvE_ivlvsuwq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0700" y="1879600"/>
            <a:ext cx="3302000" cy="2476500"/>
          </a:xfrm>
          <a:prstGeom prst="rect">
            <a:avLst/>
          </a:prstGeom>
        </p:spPr>
      </p:pic>
      <p:pic>
        <p:nvPicPr>
          <p:cNvPr id="14" name="Рисунок 13" descr="DqS99M56-KWQelPAIxdznvZ7gfEX3hLdM2Hj1rx5VzhfFFye11PDYxv9V_-BWCYZWuPtKyn_DS9GT1nDh5JXMbE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40700" y="304800"/>
            <a:ext cx="2692400" cy="2019300"/>
          </a:xfrm>
          <a:prstGeom prst="rect">
            <a:avLst/>
          </a:prstGeom>
        </p:spPr>
      </p:pic>
      <p:pic>
        <p:nvPicPr>
          <p:cNvPr id="15" name="Рисунок 14" descr="C817GKTM5ym-T4vxp4a325pBs-1oUsNZyUznHX09Ra_BJy2lR8TociJQooBUseHCDwGucbtJMpCNK4-mvM1MjHX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02100" y="1778000"/>
            <a:ext cx="2370667" cy="1778000"/>
          </a:xfrm>
          <a:prstGeom prst="rect">
            <a:avLst/>
          </a:prstGeom>
        </p:spPr>
      </p:pic>
      <p:pic>
        <p:nvPicPr>
          <p:cNvPr id="16" name="Рисунок 15" descr="b8J2rfypbCQaEjq3GpZRLuoTmCo1M2dbtJs9x4pEdN8aJLZHi4_Y2wu3UVb4A-gzxmfas1gUk4C6Jid1DrTqiUA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9400" y="4787900"/>
            <a:ext cx="3141870" cy="1445260"/>
          </a:xfrm>
          <a:prstGeom prst="rect">
            <a:avLst/>
          </a:prstGeom>
        </p:spPr>
      </p:pic>
      <p:pic>
        <p:nvPicPr>
          <p:cNvPr id="17" name="Рисунок 16" descr="Fn_Wdh3h_bB7_V3xXcxgicq69JcPC1SdLEtE5nCSJYDDoT2D2aB7dGvkp73OaXq8axYnVRLX0I66MciItyRj4pT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65900" y="2692400"/>
            <a:ext cx="2472267" cy="1854200"/>
          </a:xfrm>
          <a:prstGeom prst="rect">
            <a:avLst/>
          </a:prstGeom>
        </p:spPr>
      </p:pic>
      <p:pic>
        <p:nvPicPr>
          <p:cNvPr id="18" name="Рисунок 17" descr="-K_KwWeEo8FjLUlynWhAw2YvLfxapeQyeEO5AT_CQWGyce5VqGv03PjYZ9bJBmiLvRcdZwRCOsv-1jZLGBLHyt-d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13200" y="5105400"/>
            <a:ext cx="2822222" cy="1587500"/>
          </a:xfrm>
          <a:prstGeom prst="rect">
            <a:avLst/>
          </a:prstGeom>
        </p:spPr>
      </p:pic>
      <p:pic>
        <p:nvPicPr>
          <p:cNvPr id="19" name="Рисунок 18" descr="L-XVwXe1pQxH1bdaGZQMTbhPT3Gp_ARFin852nZH2c6bANl21DkaAjrA-6HVfNuqNIId7rFYzr6CjkX2tpnZQ1PA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305300" y="3644900"/>
            <a:ext cx="1845733" cy="1384300"/>
          </a:xfrm>
          <a:prstGeom prst="rect">
            <a:avLst/>
          </a:prstGeom>
        </p:spPr>
      </p:pic>
      <p:pic>
        <p:nvPicPr>
          <p:cNvPr id="20" name="Рисунок 19" descr="1BC2bB4LB6kVs_V_JReuYUjplEa3Cl5JxfqU2vJ3YXW626A4EJFObqv7jZpGPq6c9FVzOZ-FWl1kGeWE1fRl81-S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491067" y="4771750"/>
            <a:ext cx="2986433" cy="1819549"/>
          </a:xfrm>
          <a:prstGeom prst="rect">
            <a:avLst/>
          </a:prstGeom>
        </p:spPr>
      </p:pic>
      <p:pic>
        <p:nvPicPr>
          <p:cNvPr id="21" name="Рисунок 20" descr="4iLcFyhmMSeOJCQ9uv7fg3I28ERoWdMbmiiI92HifSFcuxZysYhJHf4wxl6-0SOWsokDfjDiJkcvve5NR-2ZOJVR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588500" y="2603500"/>
            <a:ext cx="2404533" cy="1803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1" y="0"/>
            <a:ext cx="62357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Экскурсии, мастер классы 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направленные на 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социализацию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детей-ивалидов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25ZXAjvt-kGLVCm4urlFMQvanqlS_HPEY7BoRK7le5kISyrye0KT8Eo_3iV4gg6R48I-D6MQHuljna1DFz_pptu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3200" y="1511300"/>
            <a:ext cx="3031067" cy="22733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71450"/>
          </a:sp3d>
        </p:spPr>
      </p:pic>
      <p:pic>
        <p:nvPicPr>
          <p:cNvPr id="10" name="Рисунок 9" descr="aaJnfLkAV9Zdxg7EVuJyIqfY3yCtlr8k1nbLnkq8v2y4y9-rpiM8XRO5vf64Ctitw9DxkgPqMk7ueRfAucxqNyH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58400" y="545548"/>
            <a:ext cx="1968500" cy="42793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15900"/>
          </a:sp3d>
        </p:spPr>
      </p:pic>
      <p:pic>
        <p:nvPicPr>
          <p:cNvPr id="11" name="Рисунок 10" descr="dRTC_l9aKpM1dX4UaDi15ziIWVXb25C_E4x_0jn6cmEVDGmJx5W3z3Q51P85Hy1TX3aSxZb_2JfqArpLWmTiLmr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03600" y="1295400"/>
            <a:ext cx="3892827" cy="17907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15900"/>
          </a:sp3d>
        </p:spPr>
      </p:pic>
      <p:pic>
        <p:nvPicPr>
          <p:cNvPr id="12" name="Рисунок 11" descr="7rlypISDTck88WGUhoJjNGLNnk1KgbmUJW2aCRf3aGqKues2Wp-_STJiJ7ssrsiNH1UtbP-CnlGESSQ8-2rHCvHP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67600" y="152400"/>
            <a:ext cx="2387600" cy="17907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09550"/>
          </a:sp3d>
        </p:spPr>
      </p:pic>
      <p:sp>
        <p:nvSpPr>
          <p:cNvPr id="13" name="TextBox 12"/>
          <p:cNvSpPr txBox="1"/>
          <p:nvPr/>
        </p:nvSpPr>
        <p:spPr>
          <a:xfrm>
            <a:off x="1" y="5740400"/>
            <a:ext cx="6108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Мероприятия по социальной реабилитации ребенка-инвалида направлены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оказание помощи ребенку в формировании его социального статуса,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достижении им материальной независимости в будущем, социальной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адаптации и интеграции в общество.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JEm4cF09STsqM2knFKmAKs5tkSTJtsF6ZeJtRwtVFBw-CBA2V0mqxg7dEwaMirdErNtl70d8e9cgxSAANaFyhey-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96201" y="2057400"/>
            <a:ext cx="2171700" cy="28956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96850"/>
          </a:sp3d>
        </p:spPr>
      </p:pic>
      <p:pic>
        <p:nvPicPr>
          <p:cNvPr id="16" name="Рисунок 15" descr="tbeTKcvyMp-fGJQlWxQ01rNcGdy5ZqbtjhgZkgkKDsPEGx7DtuZfLYWeWH0kvJ8jREO5bbeDmCRGCpPHuyl3L21C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99400" y="5063998"/>
            <a:ext cx="3568700" cy="164160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22250"/>
          </a:sp3d>
        </p:spPr>
      </p:pic>
      <p:pic>
        <p:nvPicPr>
          <p:cNvPr id="17" name="Рисунок 16" descr="zxrk8VZcjxdmidUPYAsUbR6TrQRnRUF1cCl-gjmbaroWwzM6lDj-eZ-RJoF_znlu-3u7CWf-YZ9VNp8SZEQVyuXC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81000" y="3926840"/>
            <a:ext cx="3556000" cy="16357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8750"/>
          </a:sp3d>
        </p:spPr>
      </p:pic>
      <p:pic>
        <p:nvPicPr>
          <p:cNvPr id="18" name="Рисунок 17" descr="1UQzJSsDR4PfOneQ_iSEmiYM4397pztJObeodJZWkqe5gLIN_okSzpQwSZcwYGCxEBJqkc7s4nbxNGLnIY_-bP4y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178300" y="3200400"/>
            <a:ext cx="3285067" cy="24638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03200"/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838200" y="365125"/>
            <a:ext cx="65913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Наши достижения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5dlSYeA7TRNfvKFaxhXi8pz1K14ryBLWkAlcJ2bSD4rq_xL5wmPsYz73f2LxWCI5gIX3fgHsVHE1cU4qm6mbEMZ_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8260" y="1160670"/>
            <a:ext cx="2352040" cy="511313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4" name="Рисунок 3" descr="d8mu4kDqhLMUl20e5D1QPbCO7vl9pIaE8VWC58Mjcp4P0vHVd-H6a8wuipkkeE3rMQXuH5cZPHnndG6nczIuk3n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100" y="1739900"/>
            <a:ext cx="3826933" cy="28702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5" name="Рисунок 4" descr="heLTeBZ7OcU44Z9z9bOg4f9SrJilhCQi9ecXYS5NA3FCRYeDjqTCvSGj4E7GxX4QnCOcaP7Xq2ys7o29RXpAQvK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06660" y="711200"/>
            <a:ext cx="1882140" cy="40916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6" name="Рисунок 5" descr="u--lcU99nJ6x_oUWXg4veE9ho9JRdHucguKbWFVyzzFYUeK79OPOBpifQolpQxwEOLIe_PWgiZyN38Wj7os1Ga1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2560" y="2476500"/>
            <a:ext cx="1563878" cy="339973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11" name="Picture 10" descr="https://sun9-59.userapi.com/impg/mMH_TtWPvrqmN3_ufPwHM417DxZn4afs1azm5g/hDHokgMmINY.jpg?size=621x1280&amp;quality=95&amp;sign=7639c598032c54f80128528d8f9e0172&amp;type=alb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3546" y="1987548"/>
            <a:ext cx="1571636" cy="323944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7" name="Рисунок 6" descr="vdtQsG-i0POV0O0vqvU1RdvQKnnQIhujscvjhR4TTvvybzpxhURIujJJSjI-H_cfVYoApX7ffjwvg46uoldTnM-m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11501" y="4707636"/>
            <a:ext cx="4343399" cy="199796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66802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625687988_26-kartinkin-com-p-oboi-kaleidoskop-krasivie-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 descr="F30Xe01JaWtSAnhmYqAxHHTXnIRAMl93WNxtJjW1VwUAz-4J2hUQsfwFxFRU-IFIsEOadjEOGDLVErruwRybMU0j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939178">
            <a:off x="381000" y="431800"/>
            <a:ext cx="3403600" cy="25527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h="44450"/>
            <a:bevelB w="38100" h="82550"/>
          </a:sp3d>
        </p:spPr>
      </p:pic>
      <p:pic>
        <p:nvPicPr>
          <p:cNvPr id="7" name="Рисунок 6" descr="j_rw7rQ8IGiy9ROdaelbeAJeOzt1igZ7Zhv5Wa59-j2ci832EtvOpDyA5qurAWTGy5ybqNh_YlIzMXf94FaESvl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1000" y="4972050"/>
            <a:ext cx="4099891" cy="188595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/>
          </a:sp3d>
        </p:spPr>
      </p:pic>
      <p:pic>
        <p:nvPicPr>
          <p:cNvPr id="8" name="Рисунок 7" descr="yIpU7-sPxp6w7wwdurvoPZSrZXL7h8pp8lQHY092kHANRkZOah_v97SnFKBvSoP8DulHpYGkYFLSs0owgVH2GYof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27898" y="165100"/>
            <a:ext cx="4218609" cy="19405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84150"/>
            <a:bevelB w="222250" h="139700"/>
          </a:sp3d>
        </p:spPr>
      </p:pic>
      <p:pic>
        <p:nvPicPr>
          <p:cNvPr id="9" name="Рисунок 8" descr="13mc9tLfG_LQDaiakomY8KymQaPwDV6lwiQ1DAtSehjEWLhLc7CXnlCEVtKP_d01zDR-Go1RaYNqLStQL0yox85C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0783841">
            <a:off x="457200" y="3810242"/>
            <a:ext cx="3556000" cy="2667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47650"/>
          </a:sp3d>
        </p:spPr>
      </p:pic>
      <p:pic>
        <p:nvPicPr>
          <p:cNvPr id="10" name="Рисунок 9" descr="EF3CZsbb9sOVgPMEiBEGEf-Cw6WekvvYWgmBniNSmzSj-TOiRxgJeSyfv3q7uKlR2t2hcMUcMzyHy_TVQJ_AcWCt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6800" y="2159000"/>
            <a:ext cx="5847522" cy="26898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41300" h="177800"/>
            <a:bevelB w="0" h="0"/>
          </a:sp3d>
        </p:spPr>
      </p:pic>
      <p:pic>
        <p:nvPicPr>
          <p:cNvPr id="12" name="Рисунок 11" descr="Без названия.jpg"/>
          <p:cNvPicPr>
            <a:picLocks noChangeAspect="1"/>
          </p:cNvPicPr>
          <p:nvPr/>
        </p:nvPicPr>
        <p:blipFill>
          <a:blip r:embed="rId8">
            <a:lum contrast="8000"/>
          </a:blip>
          <a:stretch>
            <a:fillRect/>
          </a:stretch>
        </p:blipFill>
        <p:spPr>
          <a:xfrm rot="676161">
            <a:off x="10152062" y="2717800"/>
            <a:ext cx="1714531" cy="1416050"/>
          </a:xfrm>
          <a:prstGeom prst="rect">
            <a:avLst/>
          </a:prstGeom>
          <a:noFill/>
          <a:effectLst>
            <a:outerShdw blurRad="241300" dist="88900" dir="10260000" sx="132000" sy="132000" algn="ctr" rotWithShape="0">
              <a:schemeClr val="accent6">
                <a:lumMod val="60000"/>
                <a:lumOff val="40000"/>
                <a:alpha val="57000"/>
              </a:schemeClr>
            </a:outerShdw>
          </a:effectLst>
          <a:scene3d>
            <a:camera prst="orthographicFront"/>
            <a:lightRig rig="threePt" dir="t"/>
          </a:scene3d>
          <a:sp3d>
            <a:bevelT w="177800" prst="relaxedInset"/>
            <a:bevelB w="114300"/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733B52-0B6F-4287-8C23-0AA5B1E80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Вставьте заголовок слайда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5FC9748-2F17-4076-B208-850D549098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357887" y="1830388"/>
            <a:ext cx="2160000" cy="216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8C03622-F844-4F15-8902-4D050D95B0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967887" y="1830388"/>
            <a:ext cx="2160000" cy="2160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DB26E14-A315-4C40-B773-5D5C7F9D2E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578300" y="1830388"/>
            <a:ext cx="2160000" cy="2160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3EE9F04-0CEC-4562-A547-3A6BEA77A13B}"/>
              </a:ext>
            </a:extLst>
          </p:cNvPr>
          <p:cNvSpPr txBox="1"/>
          <p:nvPr/>
        </p:nvSpPr>
        <p:spPr>
          <a:xfrm>
            <a:off x="3015336" y="2371779"/>
            <a:ext cx="84510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01</a:t>
            </a:r>
            <a:r>
              <a:rPr lang="ru-RU" sz="3200" b="1" dirty="0">
                <a:solidFill>
                  <a:schemeClr val="bg1"/>
                </a:solidFill>
              </a:rPr>
              <a:t/>
            </a:r>
            <a:br>
              <a:rPr lang="ru-RU" sz="3200" b="1" dirty="0">
                <a:solidFill>
                  <a:schemeClr val="bg1"/>
                </a:solidFill>
              </a:rPr>
            </a:br>
            <a:r>
              <a:rPr lang="ru-RU" sz="3200" b="1" dirty="0">
                <a:solidFill>
                  <a:schemeClr val="bg1"/>
                </a:solidFill>
              </a:rPr>
              <a:t>шаг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5639A0D-C739-47CE-B2BC-C155F1E034A5}"/>
              </a:ext>
            </a:extLst>
          </p:cNvPr>
          <p:cNvSpPr txBox="1"/>
          <p:nvPr/>
        </p:nvSpPr>
        <p:spPr>
          <a:xfrm>
            <a:off x="5625335" y="2368474"/>
            <a:ext cx="8451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0</a:t>
            </a:r>
            <a:r>
              <a:rPr lang="ru-RU" sz="3200" b="1" dirty="0">
                <a:solidFill>
                  <a:schemeClr val="bg1"/>
                </a:solidFill>
              </a:rPr>
              <a:t>2</a:t>
            </a:r>
            <a:endParaRPr lang="en-US" sz="3200" b="1" dirty="0">
              <a:solidFill>
                <a:schemeClr val="bg1"/>
              </a:solidFill>
            </a:endParaRPr>
          </a:p>
          <a:p>
            <a:pPr algn="ctr"/>
            <a:r>
              <a:rPr lang="ru-RU" sz="3200" b="1" dirty="0">
                <a:solidFill>
                  <a:schemeClr val="bg1"/>
                </a:solidFill>
              </a:rPr>
              <a:t>шаг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624D31B-4AA9-432D-B665-948FB47C337A}"/>
              </a:ext>
            </a:extLst>
          </p:cNvPr>
          <p:cNvSpPr txBox="1"/>
          <p:nvPr/>
        </p:nvSpPr>
        <p:spPr>
          <a:xfrm>
            <a:off x="8235748" y="2368474"/>
            <a:ext cx="8451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0</a:t>
            </a:r>
            <a:r>
              <a:rPr lang="ru-RU" sz="3200" b="1" dirty="0">
                <a:solidFill>
                  <a:schemeClr val="bg1"/>
                </a:solidFill>
              </a:rPr>
              <a:t>3</a:t>
            </a:r>
            <a:endParaRPr lang="en-US" sz="3200" b="1" dirty="0">
              <a:solidFill>
                <a:schemeClr val="bg1"/>
              </a:solidFill>
            </a:endParaRPr>
          </a:p>
          <a:p>
            <a:pPr algn="ctr"/>
            <a:r>
              <a:rPr lang="ru-RU" sz="3200" b="1" dirty="0">
                <a:solidFill>
                  <a:schemeClr val="bg1"/>
                </a:solidFill>
              </a:rPr>
              <a:t>шаг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9579ED9-E24B-4C00-8971-2957EA2CF72B}"/>
              </a:ext>
            </a:extLst>
          </p:cNvPr>
          <p:cNvSpPr txBox="1"/>
          <p:nvPr/>
        </p:nvSpPr>
        <p:spPr>
          <a:xfrm>
            <a:off x="2554153" y="4342506"/>
            <a:ext cx="1777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ВСТАВЬТЕ ТЕКСТ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3B1EFD9F-70F4-4C92-85F5-E2B7DC6444E1}"/>
              </a:ext>
            </a:extLst>
          </p:cNvPr>
          <p:cNvSpPr/>
          <p:nvPr/>
        </p:nvSpPr>
        <p:spPr>
          <a:xfrm>
            <a:off x="2554153" y="4711838"/>
            <a:ext cx="17779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Lorem ipsum dolor sit </a:t>
            </a:r>
            <a:r>
              <a:rPr lang="en-US" sz="1600" dirty="0" err="1"/>
              <a:t>amet</a:t>
            </a:r>
            <a:r>
              <a:rPr lang="en-US" sz="1600" dirty="0"/>
              <a:t>, </a:t>
            </a:r>
            <a:r>
              <a:rPr lang="en-US" sz="1600" dirty="0" err="1"/>
              <a:t>consectetuer</a:t>
            </a:r>
            <a:r>
              <a:rPr lang="en-US" sz="1600" dirty="0"/>
              <a:t> </a:t>
            </a:r>
            <a:r>
              <a:rPr lang="en-US" sz="1600" dirty="0" err="1"/>
              <a:t>adipiscing</a:t>
            </a:r>
            <a:r>
              <a:rPr lang="en-US" sz="1600" dirty="0"/>
              <a:t> </a:t>
            </a:r>
            <a:r>
              <a:rPr lang="en-US" sz="1600" dirty="0" err="1"/>
              <a:t>elit</a:t>
            </a:r>
            <a:r>
              <a:rPr lang="ru-RU" sz="1600" dirty="0"/>
              <a:t>.</a:t>
            </a:r>
          </a:p>
        </p:txBody>
      </p:sp>
      <p:sp>
        <p:nvSpPr>
          <p:cNvPr id="13" name="Половина рамки 12">
            <a:extLst>
              <a:ext uri="{FF2B5EF4-FFF2-40B4-BE49-F238E27FC236}">
                <a16:creationId xmlns:a16="http://schemas.microsoft.com/office/drawing/2014/main" xmlns="" id="{FFB04703-9B55-4DB8-AE76-92F430E89E50}"/>
              </a:ext>
            </a:extLst>
          </p:cNvPr>
          <p:cNvSpPr/>
          <p:nvPr/>
        </p:nvSpPr>
        <p:spPr>
          <a:xfrm rot="13533709">
            <a:off x="3345994" y="3961769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оловина рамки 13">
            <a:extLst>
              <a:ext uri="{FF2B5EF4-FFF2-40B4-BE49-F238E27FC236}">
                <a16:creationId xmlns:a16="http://schemas.microsoft.com/office/drawing/2014/main" xmlns="" id="{3CC7CE3A-A8FF-4E34-8CDC-DFBA19028D1C}"/>
              </a:ext>
            </a:extLst>
          </p:cNvPr>
          <p:cNvSpPr/>
          <p:nvPr/>
        </p:nvSpPr>
        <p:spPr>
          <a:xfrm rot="13533709">
            <a:off x="3345994" y="4060350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оловина рамки 14">
            <a:extLst>
              <a:ext uri="{FF2B5EF4-FFF2-40B4-BE49-F238E27FC236}">
                <a16:creationId xmlns:a16="http://schemas.microsoft.com/office/drawing/2014/main" xmlns="" id="{D57B65B6-814F-4C67-9C85-00B341016D14}"/>
              </a:ext>
            </a:extLst>
          </p:cNvPr>
          <p:cNvSpPr/>
          <p:nvPr/>
        </p:nvSpPr>
        <p:spPr>
          <a:xfrm rot="13533709">
            <a:off x="5957682" y="3982201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оловина рамки 15">
            <a:extLst>
              <a:ext uri="{FF2B5EF4-FFF2-40B4-BE49-F238E27FC236}">
                <a16:creationId xmlns:a16="http://schemas.microsoft.com/office/drawing/2014/main" xmlns="" id="{280166BD-3466-4B29-BC38-AD3FEB3A03FD}"/>
              </a:ext>
            </a:extLst>
          </p:cNvPr>
          <p:cNvSpPr/>
          <p:nvPr/>
        </p:nvSpPr>
        <p:spPr>
          <a:xfrm rot="13533709">
            <a:off x="5957682" y="4080782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оловина рамки 16">
            <a:extLst>
              <a:ext uri="{FF2B5EF4-FFF2-40B4-BE49-F238E27FC236}">
                <a16:creationId xmlns:a16="http://schemas.microsoft.com/office/drawing/2014/main" xmlns="" id="{1714C297-94D3-4DF7-9B1D-EBE27D79B152}"/>
              </a:ext>
            </a:extLst>
          </p:cNvPr>
          <p:cNvSpPr/>
          <p:nvPr/>
        </p:nvSpPr>
        <p:spPr>
          <a:xfrm rot="13533709">
            <a:off x="8567681" y="3982200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оловина рамки 17">
            <a:extLst>
              <a:ext uri="{FF2B5EF4-FFF2-40B4-BE49-F238E27FC236}">
                <a16:creationId xmlns:a16="http://schemas.microsoft.com/office/drawing/2014/main" xmlns="" id="{C4844B53-AE47-4E37-9253-302123A3E33C}"/>
              </a:ext>
            </a:extLst>
          </p:cNvPr>
          <p:cNvSpPr/>
          <p:nvPr/>
        </p:nvSpPr>
        <p:spPr>
          <a:xfrm rot="13533709">
            <a:off x="8567681" y="4080781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FEFC658-4FC9-43DF-B356-F702DA25CDA1}"/>
              </a:ext>
            </a:extLst>
          </p:cNvPr>
          <p:cNvSpPr txBox="1"/>
          <p:nvPr/>
        </p:nvSpPr>
        <p:spPr>
          <a:xfrm>
            <a:off x="5150517" y="4337576"/>
            <a:ext cx="1777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ВСТАВЬТЕ ТЕКСТ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809A5B1A-FEF1-417D-A81B-609AE21A73E3}"/>
              </a:ext>
            </a:extLst>
          </p:cNvPr>
          <p:cNvSpPr/>
          <p:nvPr/>
        </p:nvSpPr>
        <p:spPr>
          <a:xfrm>
            <a:off x="5150517" y="4706908"/>
            <a:ext cx="17779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Lorem ipsum dolor sit </a:t>
            </a:r>
            <a:r>
              <a:rPr lang="en-US" sz="1600" dirty="0" err="1"/>
              <a:t>amet</a:t>
            </a:r>
            <a:r>
              <a:rPr lang="en-US" sz="1600" dirty="0"/>
              <a:t>, </a:t>
            </a:r>
            <a:r>
              <a:rPr lang="en-US" sz="1600" dirty="0" err="1"/>
              <a:t>consectetuer</a:t>
            </a:r>
            <a:r>
              <a:rPr lang="en-US" sz="1600" dirty="0"/>
              <a:t> </a:t>
            </a:r>
            <a:r>
              <a:rPr lang="en-US" sz="1600" dirty="0" err="1"/>
              <a:t>adipiscing</a:t>
            </a:r>
            <a:r>
              <a:rPr lang="en-US" sz="1600" dirty="0"/>
              <a:t> </a:t>
            </a:r>
            <a:r>
              <a:rPr lang="en-US" sz="1600" dirty="0" err="1"/>
              <a:t>elit</a:t>
            </a:r>
            <a:r>
              <a:rPr lang="ru-RU" sz="1600" dirty="0"/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AFFDB15-F678-479B-9025-878BE3B8EB2F}"/>
              </a:ext>
            </a:extLst>
          </p:cNvPr>
          <p:cNvSpPr txBox="1"/>
          <p:nvPr/>
        </p:nvSpPr>
        <p:spPr>
          <a:xfrm>
            <a:off x="7746881" y="4360065"/>
            <a:ext cx="1777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ВСТАВЬТЕ ТЕКСТ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245C6E2C-DDD3-43AF-AD25-01CCC8F9849E}"/>
              </a:ext>
            </a:extLst>
          </p:cNvPr>
          <p:cNvSpPr/>
          <p:nvPr/>
        </p:nvSpPr>
        <p:spPr>
          <a:xfrm>
            <a:off x="7746881" y="4729397"/>
            <a:ext cx="17779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Lorem ipsum dolor sit </a:t>
            </a:r>
            <a:r>
              <a:rPr lang="en-US" sz="1600" dirty="0" err="1"/>
              <a:t>amet</a:t>
            </a:r>
            <a:r>
              <a:rPr lang="en-US" sz="1600" dirty="0"/>
              <a:t>, </a:t>
            </a:r>
            <a:r>
              <a:rPr lang="en-US" sz="1600" dirty="0" err="1"/>
              <a:t>consectetuer</a:t>
            </a:r>
            <a:r>
              <a:rPr lang="en-US" sz="1600" dirty="0"/>
              <a:t> </a:t>
            </a:r>
            <a:r>
              <a:rPr lang="en-US" sz="1600" dirty="0" err="1"/>
              <a:t>adipiscing</a:t>
            </a:r>
            <a:r>
              <a:rPr lang="en-US" sz="1600" dirty="0"/>
              <a:t> </a:t>
            </a:r>
            <a:r>
              <a:rPr lang="en-US" sz="1600" dirty="0" err="1"/>
              <a:t>elit</a:t>
            </a:r>
            <a:r>
              <a:rPr lang="ru-RU" sz="1600" dirty="0"/>
              <a:t>.</a:t>
            </a:r>
          </a:p>
        </p:txBody>
      </p:sp>
      <p:sp>
        <p:nvSpPr>
          <p:cNvPr id="23" name="Нижний колонтитул 4">
            <a:extLst>
              <a:ext uri="{FF2B5EF4-FFF2-40B4-BE49-F238E27FC236}">
                <a16:creationId xmlns:a16="http://schemas.microsoft.com/office/drawing/2014/main" xmlns="" id="{A1B5F837-759E-416A-B350-9AA89300F024}"/>
              </a:ext>
            </a:extLst>
          </p:cNvPr>
          <p:cNvSpPr txBox="1">
            <a:spLocks/>
          </p:cNvSpPr>
          <p:nvPr/>
        </p:nvSpPr>
        <p:spPr>
          <a:xfrm>
            <a:off x="2271000" y="6440529"/>
            <a:ext cx="76500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/>
              <a:t>Шаблоны презентаций с сайта </a:t>
            </a:r>
            <a:r>
              <a:rPr lang="en-US" sz="1200" dirty="0">
                <a:hlinkClick r:id="rId8"/>
              </a:rPr>
              <a:t>presentation-creation.ru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2874505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8B9E0E8A-53ED-43F4-8429-BC0BAF5CB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3827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обслуживаемых граждан, направления работы и формы оказания услуг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39089333-3538-43B7-87E5-A0942571ABE3}"/>
              </a:ext>
            </a:extLst>
          </p:cNvPr>
          <p:cNvSpPr/>
          <p:nvPr/>
        </p:nvSpPr>
        <p:spPr>
          <a:xfrm>
            <a:off x="1073620" y="3857884"/>
            <a:ext cx="2682172" cy="2700000"/>
          </a:xfrm>
          <a:prstGeom prst="roundRect">
            <a:avLst>
              <a:gd name="adj" fmla="val 902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139700" stA="50000" endPos="18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xmlns="" id="{04CE9EA1-2948-41AD-9163-3857B4821379}"/>
              </a:ext>
            </a:extLst>
          </p:cNvPr>
          <p:cNvSpPr/>
          <p:nvPr/>
        </p:nvSpPr>
        <p:spPr>
          <a:xfrm>
            <a:off x="1016000" y="1905000"/>
            <a:ext cx="2557667" cy="3134184"/>
          </a:xfrm>
          <a:custGeom>
            <a:avLst/>
            <a:gdLst>
              <a:gd name="connsiteX0" fmla="*/ 126032 w 1670466"/>
              <a:gd name="connsiteY0" fmla="*/ 0 h 2408774"/>
              <a:gd name="connsiteX1" fmla="*/ 1559102 w 1670466"/>
              <a:gd name="connsiteY1" fmla="*/ 95323 h 2408774"/>
              <a:gd name="connsiteX2" fmla="*/ 1559102 w 1670466"/>
              <a:gd name="connsiteY2" fmla="*/ 99557 h 2408774"/>
              <a:gd name="connsiteX3" fmla="*/ 1577206 w 1670466"/>
              <a:gd name="connsiteY3" fmla="*/ 102336 h 2408774"/>
              <a:gd name="connsiteX4" fmla="*/ 1670466 w 1670466"/>
              <a:gd name="connsiteY4" fmla="*/ 209306 h 2408774"/>
              <a:gd name="connsiteX5" fmla="*/ 1670466 w 1670466"/>
              <a:gd name="connsiteY5" fmla="*/ 249912 h 2408774"/>
              <a:gd name="connsiteX6" fmla="*/ 1670466 w 1670466"/>
              <a:gd name="connsiteY6" fmla="*/ 1940076 h 2408774"/>
              <a:gd name="connsiteX7" fmla="*/ 1670466 w 1670466"/>
              <a:gd name="connsiteY7" fmla="*/ 2037381 h 2408774"/>
              <a:gd name="connsiteX8" fmla="*/ 1517769 w 1670466"/>
              <a:gd name="connsiteY8" fmla="*/ 2153474 h 2408774"/>
              <a:gd name="connsiteX9" fmla="*/ 636240 w 1670466"/>
              <a:gd name="connsiteY9" fmla="*/ 2153474 h 2408774"/>
              <a:gd name="connsiteX10" fmla="*/ 432000 w 1670466"/>
              <a:gd name="connsiteY10" fmla="*/ 2408774 h 2408774"/>
              <a:gd name="connsiteX11" fmla="*/ 227760 w 1670466"/>
              <a:gd name="connsiteY11" fmla="*/ 2153474 h 2408774"/>
              <a:gd name="connsiteX12" fmla="*/ 152697 w 1670466"/>
              <a:gd name="connsiteY12" fmla="*/ 2153474 h 2408774"/>
              <a:gd name="connsiteX13" fmla="*/ 0 w 1670466"/>
              <a:gd name="connsiteY13" fmla="*/ 2037381 h 2408774"/>
              <a:gd name="connsiteX14" fmla="*/ 0 w 1670466"/>
              <a:gd name="connsiteY14" fmla="*/ 1940076 h 2408774"/>
              <a:gd name="connsiteX15" fmla="*/ 0 w 1670466"/>
              <a:gd name="connsiteY15" fmla="*/ 209306 h 2408774"/>
              <a:gd name="connsiteX16" fmla="*/ 0 w 1670466"/>
              <a:gd name="connsiteY16" fmla="*/ 112000 h 2408774"/>
              <a:gd name="connsiteX17" fmla="*/ 93261 w 1670466"/>
              <a:gd name="connsiteY17" fmla="*/ 5031 h 2408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70466" h="2408774">
                <a:moveTo>
                  <a:pt x="126032" y="0"/>
                </a:moveTo>
                <a:lnTo>
                  <a:pt x="1559102" y="95323"/>
                </a:lnTo>
                <a:lnTo>
                  <a:pt x="1559102" y="99557"/>
                </a:lnTo>
                <a:lnTo>
                  <a:pt x="1577206" y="102336"/>
                </a:lnTo>
                <a:cubicBezTo>
                  <a:pt x="1632012" y="119960"/>
                  <a:pt x="1670466" y="161218"/>
                  <a:pt x="1670466" y="209306"/>
                </a:cubicBezTo>
                <a:lnTo>
                  <a:pt x="1670466" y="249912"/>
                </a:lnTo>
                <a:lnTo>
                  <a:pt x="1670466" y="1940076"/>
                </a:lnTo>
                <a:lnTo>
                  <a:pt x="1670466" y="2037381"/>
                </a:lnTo>
                <a:cubicBezTo>
                  <a:pt x="1670466" y="2101498"/>
                  <a:pt x="1602102" y="2153474"/>
                  <a:pt x="1517769" y="2153474"/>
                </a:cubicBezTo>
                <a:lnTo>
                  <a:pt x="636240" y="2153474"/>
                </a:lnTo>
                <a:lnTo>
                  <a:pt x="432000" y="2408774"/>
                </a:lnTo>
                <a:lnTo>
                  <a:pt x="227760" y="2153474"/>
                </a:lnTo>
                <a:lnTo>
                  <a:pt x="152697" y="2153474"/>
                </a:lnTo>
                <a:cubicBezTo>
                  <a:pt x="68365" y="2153474"/>
                  <a:pt x="0" y="2101498"/>
                  <a:pt x="0" y="2037381"/>
                </a:cubicBezTo>
                <a:lnTo>
                  <a:pt x="0" y="1940076"/>
                </a:lnTo>
                <a:lnTo>
                  <a:pt x="0" y="209306"/>
                </a:lnTo>
                <a:lnTo>
                  <a:pt x="0" y="112000"/>
                </a:lnTo>
                <a:cubicBezTo>
                  <a:pt x="0" y="63913"/>
                  <a:pt x="38455" y="22654"/>
                  <a:pt x="93261" y="50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93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342900" indent="-342900" algn="ctr">
              <a:buAutoNum type="arabicPeriod"/>
            </a:pP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Дети-инвалиды от рождения  до 18 лет.</a:t>
            </a:r>
          </a:p>
          <a:p>
            <a:pPr marL="342900" indent="-342900"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AutoNum type="arabicPeriod"/>
            </a:pP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Семьи, воспитывающие детей-инвалидов от  рождения до 18 лет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16D74CE4-DFD2-478A-B3BF-7C264A56A176}"/>
              </a:ext>
            </a:extLst>
          </p:cNvPr>
          <p:cNvSpPr/>
          <p:nvPr/>
        </p:nvSpPr>
        <p:spPr>
          <a:xfrm>
            <a:off x="7998528" y="3832484"/>
            <a:ext cx="2123372" cy="2700000"/>
          </a:xfrm>
          <a:prstGeom prst="roundRect">
            <a:avLst>
              <a:gd name="adj" fmla="val 902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139700" stA="50000" endPos="18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xmlns="" id="{0A66B676-482F-4554-90E5-15C094E60A5E}"/>
              </a:ext>
            </a:extLst>
          </p:cNvPr>
          <p:cNvSpPr/>
          <p:nvPr/>
        </p:nvSpPr>
        <p:spPr>
          <a:xfrm>
            <a:off x="7823200" y="1790700"/>
            <a:ext cx="2882900" cy="3032584"/>
          </a:xfrm>
          <a:custGeom>
            <a:avLst/>
            <a:gdLst>
              <a:gd name="connsiteX0" fmla="*/ 1544434 w 1670466"/>
              <a:gd name="connsiteY0" fmla="*/ 2408774 h 2408774"/>
              <a:gd name="connsiteX1" fmla="*/ 111364 w 1670466"/>
              <a:gd name="connsiteY1" fmla="*/ 2313451 h 2408774"/>
              <a:gd name="connsiteX2" fmla="*/ 111364 w 1670466"/>
              <a:gd name="connsiteY2" fmla="*/ 2309217 h 2408774"/>
              <a:gd name="connsiteX3" fmla="*/ 93260 w 1670466"/>
              <a:gd name="connsiteY3" fmla="*/ 2306438 h 2408774"/>
              <a:gd name="connsiteX4" fmla="*/ 0 w 1670466"/>
              <a:gd name="connsiteY4" fmla="*/ 2199468 h 2408774"/>
              <a:gd name="connsiteX5" fmla="*/ 0 w 1670466"/>
              <a:gd name="connsiteY5" fmla="*/ 2158862 h 2408774"/>
              <a:gd name="connsiteX6" fmla="*/ 0 w 1670466"/>
              <a:gd name="connsiteY6" fmla="*/ 468699 h 2408774"/>
              <a:gd name="connsiteX7" fmla="*/ 0 w 1670466"/>
              <a:gd name="connsiteY7" fmla="*/ 371393 h 2408774"/>
              <a:gd name="connsiteX8" fmla="*/ 152697 w 1670466"/>
              <a:gd name="connsiteY8" fmla="*/ 255300 h 2408774"/>
              <a:gd name="connsiteX9" fmla="*/ 1034226 w 1670466"/>
              <a:gd name="connsiteY9" fmla="*/ 255300 h 2408774"/>
              <a:gd name="connsiteX10" fmla="*/ 1238466 w 1670466"/>
              <a:gd name="connsiteY10" fmla="*/ 0 h 2408774"/>
              <a:gd name="connsiteX11" fmla="*/ 1442706 w 1670466"/>
              <a:gd name="connsiteY11" fmla="*/ 255300 h 2408774"/>
              <a:gd name="connsiteX12" fmla="*/ 1517769 w 1670466"/>
              <a:gd name="connsiteY12" fmla="*/ 255300 h 2408774"/>
              <a:gd name="connsiteX13" fmla="*/ 1670466 w 1670466"/>
              <a:gd name="connsiteY13" fmla="*/ 371393 h 2408774"/>
              <a:gd name="connsiteX14" fmla="*/ 1670466 w 1670466"/>
              <a:gd name="connsiteY14" fmla="*/ 468699 h 2408774"/>
              <a:gd name="connsiteX15" fmla="*/ 1670466 w 1670466"/>
              <a:gd name="connsiteY15" fmla="*/ 2199468 h 2408774"/>
              <a:gd name="connsiteX16" fmla="*/ 1670466 w 1670466"/>
              <a:gd name="connsiteY16" fmla="*/ 2296774 h 2408774"/>
              <a:gd name="connsiteX17" fmla="*/ 1577205 w 1670466"/>
              <a:gd name="connsiteY17" fmla="*/ 2403744 h 2408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70466" h="2408774">
                <a:moveTo>
                  <a:pt x="1544434" y="2408774"/>
                </a:moveTo>
                <a:lnTo>
                  <a:pt x="111364" y="2313451"/>
                </a:lnTo>
                <a:lnTo>
                  <a:pt x="111364" y="2309217"/>
                </a:lnTo>
                <a:lnTo>
                  <a:pt x="93260" y="2306438"/>
                </a:lnTo>
                <a:cubicBezTo>
                  <a:pt x="38454" y="2288814"/>
                  <a:pt x="0" y="2247556"/>
                  <a:pt x="0" y="2199468"/>
                </a:cubicBezTo>
                <a:lnTo>
                  <a:pt x="0" y="2158862"/>
                </a:lnTo>
                <a:lnTo>
                  <a:pt x="0" y="468699"/>
                </a:lnTo>
                <a:lnTo>
                  <a:pt x="0" y="371393"/>
                </a:lnTo>
                <a:cubicBezTo>
                  <a:pt x="0" y="307276"/>
                  <a:pt x="68364" y="255300"/>
                  <a:pt x="152697" y="255300"/>
                </a:cubicBezTo>
                <a:lnTo>
                  <a:pt x="1034226" y="255300"/>
                </a:lnTo>
                <a:lnTo>
                  <a:pt x="1238466" y="0"/>
                </a:lnTo>
                <a:lnTo>
                  <a:pt x="1442706" y="255300"/>
                </a:lnTo>
                <a:lnTo>
                  <a:pt x="1517769" y="255300"/>
                </a:lnTo>
                <a:cubicBezTo>
                  <a:pt x="1602102" y="255300"/>
                  <a:pt x="1670466" y="307276"/>
                  <a:pt x="1670466" y="371393"/>
                </a:cubicBezTo>
                <a:lnTo>
                  <a:pt x="1670466" y="468699"/>
                </a:lnTo>
                <a:lnTo>
                  <a:pt x="1670466" y="2199468"/>
                </a:lnTo>
                <a:lnTo>
                  <a:pt x="1670466" y="2296774"/>
                </a:lnTo>
                <a:cubicBezTo>
                  <a:pt x="1670466" y="2344861"/>
                  <a:pt x="1632011" y="2386120"/>
                  <a:pt x="1577205" y="240374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93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342900" indent="-342900" algn="ctr">
              <a:buNone/>
            </a:pPr>
            <a:r>
              <a:rPr lang="en-US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Полустационарная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форма обслуживания</a:t>
            </a:r>
          </a:p>
          <a:p>
            <a:pPr marL="342900" indent="-342900" algn="ctr">
              <a:buNone/>
            </a:pPr>
            <a:endParaRPr lang="ru-RU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None/>
            </a:pP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2.Форма социального обслуживания на дому 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DC342A71-C66F-4DAF-889A-600045DC2B3B}"/>
              </a:ext>
            </a:extLst>
          </p:cNvPr>
          <p:cNvSpPr/>
          <p:nvPr/>
        </p:nvSpPr>
        <p:spPr>
          <a:xfrm>
            <a:off x="4533487" y="3857884"/>
            <a:ext cx="2682172" cy="2700000"/>
          </a:xfrm>
          <a:prstGeom prst="roundRect">
            <a:avLst>
              <a:gd name="adj" fmla="val 902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139700" stA="50000" endPos="18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олилиния: фигура 14">
            <a:extLst>
              <a:ext uri="{FF2B5EF4-FFF2-40B4-BE49-F238E27FC236}">
                <a16:creationId xmlns:a16="http://schemas.microsoft.com/office/drawing/2014/main" xmlns="" id="{8C49D97F-1FD9-4A4B-906A-96708DE22BBA}"/>
              </a:ext>
            </a:extLst>
          </p:cNvPr>
          <p:cNvSpPr/>
          <p:nvPr/>
        </p:nvSpPr>
        <p:spPr>
          <a:xfrm>
            <a:off x="4203700" y="1905000"/>
            <a:ext cx="3111500" cy="2971800"/>
          </a:xfrm>
          <a:custGeom>
            <a:avLst/>
            <a:gdLst>
              <a:gd name="connsiteX0" fmla="*/ 126032 w 1670466"/>
              <a:gd name="connsiteY0" fmla="*/ 0 h 2408774"/>
              <a:gd name="connsiteX1" fmla="*/ 1559102 w 1670466"/>
              <a:gd name="connsiteY1" fmla="*/ 95323 h 2408774"/>
              <a:gd name="connsiteX2" fmla="*/ 1559102 w 1670466"/>
              <a:gd name="connsiteY2" fmla="*/ 99557 h 2408774"/>
              <a:gd name="connsiteX3" fmla="*/ 1577206 w 1670466"/>
              <a:gd name="connsiteY3" fmla="*/ 102336 h 2408774"/>
              <a:gd name="connsiteX4" fmla="*/ 1670466 w 1670466"/>
              <a:gd name="connsiteY4" fmla="*/ 209306 h 2408774"/>
              <a:gd name="connsiteX5" fmla="*/ 1670466 w 1670466"/>
              <a:gd name="connsiteY5" fmla="*/ 249912 h 2408774"/>
              <a:gd name="connsiteX6" fmla="*/ 1670466 w 1670466"/>
              <a:gd name="connsiteY6" fmla="*/ 1940076 h 2408774"/>
              <a:gd name="connsiteX7" fmla="*/ 1670466 w 1670466"/>
              <a:gd name="connsiteY7" fmla="*/ 2037381 h 2408774"/>
              <a:gd name="connsiteX8" fmla="*/ 1517769 w 1670466"/>
              <a:gd name="connsiteY8" fmla="*/ 2153474 h 2408774"/>
              <a:gd name="connsiteX9" fmla="*/ 636240 w 1670466"/>
              <a:gd name="connsiteY9" fmla="*/ 2153474 h 2408774"/>
              <a:gd name="connsiteX10" fmla="*/ 432000 w 1670466"/>
              <a:gd name="connsiteY10" fmla="*/ 2408774 h 2408774"/>
              <a:gd name="connsiteX11" fmla="*/ 227760 w 1670466"/>
              <a:gd name="connsiteY11" fmla="*/ 2153474 h 2408774"/>
              <a:gd name="connsiteX12" fmla="*/ 152697 w 1670466"/>
              <a:gd name="connsiteY12" fmla="*/ 2153474 h 2408774"/>
              <a:gd name="connsiteX13" fmla="*/ 0 w 1670466"/>
              <a:gd name="connsiteY13" fmla="*/ 2037381 h 2408774"/>
              <a:gd name="connsiteX14" fmla="*/ 0 w 1670466"/>
              <a:gd name="connsiteY14" fmla="*/ 1940076 h 2408774"/>
              <a:gd name="connsiteX15" fmla="*/ 0 w 1670466"/>
              <a:gd name="connsiteY15" fmla="*/ 209306 h 2408774"/>
              <a:gd name="connsiteX16" fmla="*/ 0 w 1670466"/>
              <a:gd name="connsiteY16" fmla="*/ 112000 h 2408774"/>
              <a:gd name="connsiteX17" fmla="*/ 93261 w 1670466"/>
              <a:gd name="connsiteY17" fmla="*/ 5031 h 2408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70466" h="2408774">
                <a:moveTo>
                  <a:pt x="126032" y="0"/>
                </a:moveTo>
                <a:lnTo>
                  <a:pt x="1559102" y="95323"/>
                </a:lnTo>
                <a:lnTo>
                  <a:pt x="1559102" y="99557"/>
                </a:lnTo>
                <a:lnTo>
                  <a:pt x="1577206" y="102336"/>
                </a:lnTo>
                <a:cubicBezTo>
                  <a:pt x="1632012" y="119960"/>
                  <a:pt x="1670466" y="161218"/>
                  <a:pt x="1670466" y="209306"/>
                </a:cubicBezTo>
                <a:lnTo>
                  <a:pt x="1670466" y="249912"/>
                </a:lnTo>
                <a:lnTo>
                  <a:pt x="1670466" y="1940076"/>
                </a:lnTo>
                <a:lnTo>
                  <a:pt x="1670466" y="2037381"/>
                </a:lnTo>
                <a:cubicBezTo>
                  <a:pt x="1670466" y="2101498"/>
                  <a:pt x="1602102" y="2153474"/>
                  <a:pt x="1517769" y="2153474"/>
                </a:cubicBezTo>
                <a:lnTo>
                  <a:pt x="636240" y="2153474"/>
                </a:lnTo>
                <a:lnTo>
                  <a:pt x="432000" y="2408774"/>
                </a:lnTo>
                <a:lnTo>
                  <a:pt x="227760" y="2153474"/>
                </a:lnTo>
                <a:lnTo>
                  <a:pt x="152697" y="2153474"/>
                </a:lnTo>
                <a:cubicBezTo>
                  <a:pt x="68365" y="2153474"/>
                  <a:pt x="0" y="2101498"/>
                  <a:pt x="0" y="2037381"/>
                </a:cubicBezTo>
                <a:lnTo>
                  <a:pt x="0" y="1940076"/>
                </a:lnTo>
                <a:lnTo>
                  <a:pt x="0" y="209306"/>
                </a:lnTo>
                <a:lnTo>
                  <a:pt x="0" y="112000"/>
                </a:lnTo>
                <a:cubicBezTo>
                  <a:pt x="0" y="63913"/>
                  <a:pt x="38456" y="22654"/>
                  <a:pt x="93261" y="50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93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Комплексная реабилитация детей –инвалидов.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 Помощь семьям, 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воспитывающим детей-инвалидов, в адаптации ребенка в социальной среде и интеграции в общество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3A809EF2-62A8-456E-A48B-E0DE0AB506EA}"/>
              </a:ext>
            </a:extLst>
          </p:cNvPr>
          <p:cNvSpPr txBox="1"/>
          <p:nvPr/>
        </p:nvSpPr>
        <p:spPr>
          <a:xfrm>
            <a:off x="1595606" y="4865664"/>
            <a:ext cx="11208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solidFill>
                  <a:schemeClr val="accent1"/>
                </a:solidFill>
              </a:rPr>
              <a:t>01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58CA54CD-64D0-4455-9381-86F10E92DD90}"/>
              </a:ext>
            </a:extLst>
          </p:cNvPr>
          <p:cNvSpPr txBox="1"/>
          <p:nvPr/>
        </p:nvSpPr>
        <p:spPr>
          <a:xfrm>
            <a:off x="8231964" y="4852964"/>
            <a:ext cx="11208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chemeClr val="accent2"/>
                </a:solidFill>
              </a:rPr>
              <a:t>03</a:t>
            </a:r>
            <a:endParaRPr lang="ru-RU" sz="7200" b="1" dirty="0">
              <a:solidFill>
                <a:schemeClr val="accent2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A41B2348-3D90-47FD-9081-0CE1F95D4E3B}"/>
              </a:ext>
            </a:extLst>
          </p:cNvPr>
          <p:cNvSpPr txBox="1"/>
          <p:nvPr/>
        </p:nvSpPr>
        <p:spPr>
          <a:xfrm>
            <a:off x="4634964" y="4814864"/>
            <a:ext cx="11208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chemeClr val="accent3"/>
                </a:solidFill>
              </a:rPr>
              <a:t>02</a:t>
            </a:r>
            <a:endParaRPr lang="ru-RU" sz="7200" b="1" dirty="0">
              <a:solidFill>
                <a:schemeClr val="accent3"/>
              </a:solidFill>
            </a:endParaRPr>
          </a:p>
        </p:txBody>
      </p:sp>
      <p:sp>
        <p:nvSpPr>
          <p:cNvPr id="42" name="Нижний колонтитул 4">
            <a:extLst>
              <a:ext uri="{FF2B5EF4-FFF2-40B4-BE49-F238E27FC236}">
                <a16:creationId xmlns:a16="http://schemas.microsoft.com/office/drawing/2014/main" xmlns="" id="{07292E4E-7413-410E-BC70-17D0597F34F2}"/>
              </a:ext>
            </a:extLst>
          </p:cNvPr>
          <p:cNvSpPr txBox="1">
            <a:spLocks/>
          </p:cNvSpPr>
          <p:nvPr/>
        </p:nvSpPr>
        <p:spPr>
          <a:xfrm>
            <a:off x="2271000" y="6440529"/>
            <a:ext cx="76500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2229753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1ECDAA8-0B1D-4D53-9547-6F8AF7587453}"/>
              </a:ext>
            </a:extLst>
          </p:cNvPr>
          <p:cNvSpPr txBox="1"/>
          <p:nvPr/>
        </p:nvSpPr>
        <p:spPr>
          <a:xfrm>
            <a:off x="381000" y="2304000"/>
            <a:ext cx="47382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</a:rPr>
              <a:t>СПАСИБО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6B3A143-813B-4E3B-951C-B11030B71E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461000" y="5837330"/>
            <a:ext cx="476176" cy="4761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3ECFC1A-D736-4A29-8773-72415C78D4F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2271001" y="5837330"/>
            <a:ext cx="476176" cy="4761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D013F8C-CF2E-4C16-8333-D95DE11DAF3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3081000" y="5837330"/>
            <a:ext cx="476176" cy="47617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F9F95DD-D3C5-40BF-8EB7-9B4A594B87F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3891000" y="5837330"/>
            <a:ext cx="476176" cy="476176"/>
          </a:xfrm>
          <a:prstGeom prst="rect">
            <a:avLst/>
          </a:prstGeom>
        </p:spPr>
      </p:pic>
      <p:pic>
        <p:nvPicPr>
          <p:cNvPr id="3" name="Рисунок 2" descr="Изображение выглядит как игруш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4D321AE7-A51B-40E2-8F13-FBBC279BB8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72710" y="2047875"/>
            <a:ext cx="4629150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9293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7594EC-E4C1-49B6-8703-56CB7F04E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Статистические данные за 2022 год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E01DB04-6865-43DE-8454-67079013E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5600"/>
            <a:ext cx="10082048" cy="379729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Численность детей-инвалидов получивших социальные услуги в 2022 по возрастам: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 0 до 3 лет – 0 детей;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 3 до 7 лет – 5 детей;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 7 до 13 лет – 5 детей;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 14 до 18 лет– 61 ребенок.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 descr="1621872856_26-phonoteka_org-p-fon-dlya-prezentatsii-ovz-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66193" y="2471288"/>
            <a:ext cx="2447607" cy="2405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8193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D63814D4-F3D8-4DCA-A604-07DDFCCBB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Численность получателей социальных услуг в динамике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8A99501B-CF86-4544-8C46-1E25AEC86B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78378816"/>
              </p:ext>
            </p:extLst>
          </p:nvPr>
        </p:nvGraphicFramePr>
        <p:xfrm>
          <a:off x="1460500" y="1562100"/>
          <a:ext cx="9585325" cy="4614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30446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EE4850EB-0EB4-473A-AF3C-DCECA03E8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8238" y="301625"/>
            <a:ext cx="9585434" cy="13255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Всего в 2022 году в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полустационарной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форме было оказано 55026 услуги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на 8502 услуги больше в сравнении с АППГ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10">
            <a:extLst>
              <a:ext uri="{FF2B5EF4-FFF2-40B4-BE49-F238E27FC236}">
                <a16:creationId xmlns:a16="http://schemas.microsoft.com/office/drawing/2014/main" xmlns="" id="{C9FC6D04-E755-4FB9-8AF4-CF2D000D86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09079694"/>
              </p:ext>
            </p:extLst>
          </p:nvPr>
        </p:nvGraphicFramePr>
        <p:xfrm>
          <a:off x="1651000" y="1916113"/>
          <a:ext cx="9144000" cy="371581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xmlns="" val="1060721299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xmlns="" val="2835790685"/>
                    </a:ext>
                  </a:extLst>
                </a:gridCol>
              </a:tblGrid>
              <a:tr h="57857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услуги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предоставленных услуг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74826020"/>
                  </a:ext>
                </a:extLst>
              </a:tr>
              <a:tr h="578571"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социально-бытовых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12303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9297412"/>
                  </a:ext>
                </a:extLst>
              </a:tr>
              <a:tr h="578571"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социально-медицинских 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13058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75992689"/>
                  </a:ext>
                </a:extLst>
              </a:tr>
              <a:tr h="578571"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социально-педагогических 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18978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01803528"/>
                  </a:ext>
                </a:extLst>
              </a:tr>
              <a:tr h="578571"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социально-психологических 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1707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94233698"/>
                  </a:ext>
                </a:extLst>
              </a:tr>
              <a:tr h="578571"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социально-правовых 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226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4602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EE4850EB-0EB4-473A-AF3C-DCECA03E8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338" y="657225"/>
            <a:ext cx="9585434" cy="13255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 отделении социального обслуживания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детей-инвалидов  на дому за 2022 год было оказано 4743 услуги (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на 884 услуги больше в сравнении с АППГ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10">
            <a:extLst>
              <a:ext uri="{FF2B5EF4-FFF2-40B4-BE49-F238E27FC236}">
                <a16:creationId xmlns:a16="http://schemas.microsoft.com/office/drawing/2014/main" xmlns="" id="{C9FC6D04-E755-4FB9-8AF4-CF2D000D86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09079694"/>
              </p:ext>
            </p:extLst>
          </p:nvPr>
        </p:nvGraphicFramePr>
        <p:xfrm>
          <a:off x="1676400" y="2525713"/>
          <a:ext cx="9144000" cy="33797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xmlns="" val="1060721299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xmlns="" val="2835790685"/>
                    </a:ext>
                  </a:extLst>
                </a:gridCol>
              </a:tblGrid>
              <a:tr h="108705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услуги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предоставленных услуг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74826020"/>
                  </a:ext>
                </a:extLst>
              </a:tr>
              <a:tr h="764243"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социально-бытовых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1357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9297412"/>
                  </a:ext>
                </a:extLst>
              </a:tr>
              <a:tr h="764243"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социально-медицинских 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686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75992689"/>
                  </a:ext>
                </a:extLst>
              </a:tr>
              <a:tr h="764243"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социально-правовых 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4602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Заголовок 25">
            <a:extLst>
              <a:ext uri="{FF2B5EF4-FFF2-40B4-BE49-F238E27FC236}">
                <a16:creationId xmlns:a16="http://schemas.microsoft.com/office/drawing/2014/main" xmlns="" id="{DC14CF29-92FA-4A6B-8FBC-CDEA3A6DF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9300"/>
            <a:ext cx="10515600" cy="13081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ea typeface="Roboto Light" charset="0"/>
                <a:cs typeface="Times New Roman" panose="02020603050405020304" pitchFamily="18" charset="0"/>
              </a:rPr>
              <a:t>«Организация и предоставление услуг ранней помощи детям в возрасте от 0-3 лет, проживающим на территории Ленинградской области»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8" name="Объект 27">
            <a:extLst>
              <a:ext uri="{FF2B5EF4-FFF2-40B4-BE49-F238E27FC236}">
                <a16:creationId xmlns:a16="http://schemas.microsoft.com/office/drawing/2014/main" xmlns="" id="{A0050321-704F-4420-AE8F-40DD9FC52D0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90501" y="1876425"/>
            <a:ext cx="3352800" cy="435133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Получатели услуги: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в возрасте от 0 до 3 лет, не имеющие статуса «ребенок-инвалид», у которого выявлено стойкое нарушение функций организма или заболевания, приводящие к нарушениям функций организма, или задержка развития;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дети-инвалиды в возрасте от 0 до 3 лет;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родители.</a:t>
            </a:r>
          </a:p>
          <a:p>
            <a:endParaRPr lang="ru-RU" dirty="0"/>
          </a:p>
        </p:txBody>
      </p:sp>
      <p:sp>
        <p:nvSpPr>
          <p:cNvPr id="6" name="Объект 27">
            <a:extLst>
              <a:ext uri="{FF2B5EF4-FFF2-40B4-BE49-F238E27FC236}">
                <a16:creationId xmlns:a16="http://schemas.microsoft.com/office/drawing/2014/main" xmlns="" id="{A0050321-704F-4420-AE8F-40DD9FC52D03}"/>
              </a:ext>
            </a:extLst>
          </p:cNvPr>
          <p:cNvSpPr txBox="1">
            <a:spLocks/>
          </p:cNvSpPr>
          <p:nvPr/>
        </p:nvSpPr>
        <p:spPr>
          <a:xfrm>
            <a:off x="7023100" y="2105025"/>
            <a:ext cx="4419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услуг: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Диагностическое обследование ребенка группой квалифицированных специалистов;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Социально-психологические услуги;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Социально-медицинские услуги (массаж, лечебная физкультура);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родителей методам и приёмам развития и взаимодействия с ребенком (консультации, тренинги, совместные занятия). </a:t>
            </a:r>
            <a:endParaRPr lang="ru-RU" sz="3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1" descr="C:\ФОТО ВИДЕО\ранняя помощь\2021\IMG_20210629_153727.jpg"/>
          <p:cNvPicPr>
            <a:picLocks noChangeAspect="1" noChangeArrowheads="1"/>
          </p:cNvPicPr>
          <p:nvPr/>
        </p:nvPicPr>
        <p:blipFill>
          <a:blip r:embed="rId2" cstate="print"/>
          <a:srcRect r="-5" b="5258"/>
          <a:stretch>
            <a:fillRect/>
          </a:stretch>
        </p:blipFill>
        <p:spPr bwMode="auto">
          <a:xfrm>
            <a:off x="3581400" y="2026847"/>
            <a:ext cx="3378200" cy="426719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22250"/>
          </a:sp3d>
        </p:spPr>
      </p:pic>
    </p:spTree>
    <p:extLst>
      <p:ext uri="{BB962C8B-B14F-4D97-AF65-F5344CB8AC3E}">
        <p14:creationId xmlns:p14="http://schemas.microsoft.com/office/powerpoint/2010/main" xmlns="" val="3953797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EE4850EB-0EB4-473A-AF3C-DCECA03E8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Показатели по технологии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«Ранняя помощь» за четыре года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10">
            <a:extLst>
              <a:ext uri="{FF2B5EF4-FFF2-40B4-BE49-F238E27FC236}">
                <a16:creationId xmlns:a16="http://schemas.microsoft.com/office/drawing/2014/main" xmlns="" id="{C9FC6D04-E755-4FB9-8AF4-CF2D000D86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09079694"/>
              </p:ext>
            </p:extLst>
          </p:nvPr>
        </p:nvGraphicFramePr>
        <p:xfrm>
          <a:off x="1587500" y="1916113"/>
          <a:ext cx="8966199" cy="3505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88733">
                  <a:extLst>
                    <a:ext uri="{9D8B030D-6E8A-4147-A177-3AD203B41FA5}">
                      <a16:colId xmlns:a16="http://schemas.microsoft.com/office/drawing/2014/main" xmlns="" val="1060721299"/>
                    </a:ext>
                  </a:extLst>
                </a:gridCol>
                <a:gridCol w="2988733">
                  <a:extLst>
                    <a:ext uri="{9D8B030D-6E8A-4147-A177-3AD203B41FA5}">
                      <a16:colId xmlns:a16="http://schemas.microsoft.com/office/drawing/2014/main" xmlns="" val="3730294796"/>
                    </a:ext>
                  </a:extLst>
                </a:gridCol>
                <a:gridCol w="2988733">
                  <a:extLst>
                    <a:ext uri="{9D8B030D-6E8A-4147-A177-3AD203B41FA5}">
                      <a16:colId xmlns:a16="http://schemas.microsoft.com/office/drawing/2014/main" xmlns="" val="2835790685"/>
                    </a:ext>
                  </a:extLst>
                </a:gridCol>
              </a:tblGrid>
              <a:tr h="57857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Период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получателей услуг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предоставленных услуг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74826020"/>
                  </a:ext>
                </a:extLst>
              </a:tr>
              <a:tr h="578571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1720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9297412"/>
                  </a:ext>
                </a:extLst>
              </a:tr>
              <a:tr h="578571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2099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75992689"/>
                  </a:ext>
                </a:extLst>
              </a:tr>
              <a:tr h="578571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2730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01803528"/>
                  </a:ext>
                </a:extLst>
              </a:tr>
              <a:tr h="578571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2342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94233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4602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DF14221D-3B83-412F-B549-5B3AC5702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0" y="593725"/>
            <a:ext cx="6819900" cy="727075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Специалисты отделения</a:t>
            </a: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ижний колонтитул 4">
            <a:extLst>
              <a:ext uri="{FF2B5EF4-FFF2-40B4-BE49-F238E27FC236}">
                <a16:creationId xmlns:a16="http://schemas.microsoft.com/office/drawing/2014/main" xmlns="" id="{782FFB58-B758-42B0-ADC5-6010285A2258}"/>
              </a:ext>
            </a:extLst>
          </p:cNvPr>
          <p:cNvSpPr txBox="1">
            <a:spLocks/>
          </p:cNvSpPr>
          <p:nvPr/>
        </p:nvSpPr>
        <p:spPr>
          <a:xfrm>
            <a:off x="2271000" y="6440529"/>
            <a:ext cx="76500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7835900" y="4330700"/>
            <a:ext cx="3111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Специалист по социальной работе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Ирина Валерьевна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Кемяшова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Crvq9-yt1V8x8MFqro1EMGR219iYNOgkINunq4u4KSPE53BZU0fSRBtaHFpLVK0xeDnKE3nAjbog4rafk4sQp3R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2448" y="1784770"/>
            <a:ext cx="2378551" cy="405723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47650"/>
            <a:bevelB w="215900"/>
          </a:sp3d>
        </p:spPr>
      </p:pic>
      <p:sp>
        <p:nvSpPr>
          <p:cNvPr id="13" name="TextBox 12"/>
          <p:cNvSpPr txBox="1"/>
          <p:nvPr/>
        </p:nvSpPr>
        <p:spPr>
          <a:xfrm>
            <a:off x="3911600" y="5842000"/>
            <a:ext cx="35360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Заведующая отделением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Юлия Александровна Петрова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AI-47Yhm12ZasLFGfmvQxsQuQsk4b2OsMx8C4YRWonW0Vp9bzqjSweRdDaRik_PEpR0rlKilkUmpgGmuCHMLId0y_edit_27489124741169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437" y="1981200"/>
            <a:ext cx="2460185" cy="310673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47650"/>
          </a:sp3d>
        </p:spPr>
      </p:pic>
      <p:sp>
        <p:nvSpPr>
          <p:cNvPr id="15" name="TextBox 14"/>
          <p:cNvSpPr txBox="1"/>
          <p:nvPr/>
        </p:nvSpPr>
        <p:spPr>
          <a:xfrm>
            <a:off x="266700" y="5156200"/>
            <a:ext cx="3086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Специалист по реабилитации инвалидов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Алла Ивановна Ковалевская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IMG_20230213_0842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82244" y="451932"/>
            <a:ext cx="3231856" cy="380256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311150"/>
          </a:sp3d>
        </p:spPr>
      </p:pic>
    </p:spTree>
    <p:extLst>
      <p:ext uri="{BB962C8B-B14F-4D97-AF65-F5344CB8AC3E}">
        <p14:creationId xmlns:p14="http://schemas.microsoft.com/office/powerpoint/2010/main" xmlns="" val="1791569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1654</TotalTime>
  <Words>406</Words>
  <Application>Microsoft Office PowerPoint</Application>
  <PresentationFormat>Произвольный</PresentationFormat>
  <Paragraphs>137</Paragraphs>
  <Slides>20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Тема Office</vt:lpstr>
      <vt:lpstr>Acrobat Document</vt:lpstr>
      <vt:lpstr>ОТЧЕТ  О ДЕЯТЕЛЬНОСТИ ОТДЕЛЕНИЯ ДЕТЕЙ-ИНВАЛИДОВ  ЛОГБУ «СЛАНЦЕВСКИЙ СРЦН «МЕЧТА» ЗА 2022 ГОД</vt:lpstr>
      <vt:lpstr>Категории обслуживаемых граждан, направления работы и формы оказания услуг</vt:lpstr>
      <vt:lpstr>Статистические данные за 2022 год</vt:lpstr>
      <vt:lpstr>Численность получателей социальных услуг в динамике</vt:lpstr>
      <vt:lpstr>Всего в 2022 году в полустационарной форме было оказано 55026 услуги  (на 8502 услуги больше в сравнении с АППГ)</vt:lpstr>
      <vt:lpstr>На отделении социального обслуживания  детей-инвалидов  на дому за 2022 год было оказано 4743 услуги (на 884 услуги больше в сравнении с АППГ)</vt:lpstr>
      <vt:lpstr>«Организация и предоставление услуг ранней помощи детям в возрасте от 0-3 лет, проживающим на территории Ленинградской области» </vt:lpstr>
      <vt:lpstr>Показатели по технологии  «Ранняя помощь» за четыре года</vt:lpstr>
      <vt:lpstr>Специалисты отделения</vt:lpstr>
      <vt:lpstr>Специалисты отделения</vt:lpstr>
      <vt:lpstr>Специалисты отделения</vt:lpstr>
      <vt:lpstr>Специалисты отделения</vt:lpstr>
      <vt:lpstr>Слайд 13</vt:lpstr>
      <vt:lpstr>Мероприятия в рамках сетевого  взаимодействия</vt:lpstr>
      <vt:lpstr>Экскурсии, мастер классы  направленные на  социализацию детей-ивалидов</vt:lpstr>
      <vt:lpstr>Наши достижения</vt:lpstr>
      <vt:lpstr>Работа с родителями</vt:lpstr>
      <vt:lpstr>Слайд 18</vt:lpstr>
      <vt:lpstr>Вставьте заголовок слайда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ДЕТСКИЕ ИГРЫ</dc:title>
  <dc:creator>Юрий Козырев</dc:creator>
  <cp:lastModifiedBy>Pk</cp:lastModifiedBy>
  <cp:revision>119</cp:revision>
  <dcterms:created xsi:type="dcterms:W3CDTF">2021-04-06T16:39:49Z</dcterms:created>
  <dcterms:modified xsi:type="dcterms:W3CDTF">2023-03-03T05:16:33Z</dcterms:modified>
</cp:coreProperties>
</file>